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84" r:id="rId8"/>
    <p:sldId id="265" r:id="rId9"/>
    <p:sldId id="272" r:id="rId10"/>
    <p:sldId id="285" r:id="rId11"/>
    <p:sldId id="273" r:id="rId12"/>
    <p:sldId id="274" r:id="rId13"/>
    <p:sldId id="258" r:id="rId14"/>
    <p:sldId id="291" r:id="rId15"/>
    <p:sldId id="260" r:id="rId16"/>
    <p:sldId id="261" r:id="rId17"/>
    <p:sldId id="275" r:id="rId18"/>
    <p:sldId id="276" r:id="rId19"/>
    <p:sldId id="277" r:id="rId20"/>
    <p:sldId id="278" r:id="rId21"/>
    <p:sldId id="292" r:id="rId22"/>
    <p:sldId id="263" r:id="rId23"/>
    <p:sldId id="279" r:id="rId24"/>
    <p:sldId id="280" r:id="rId25"/>
    <p:sldId id="266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B45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232F-D3F1-4D60-94A7-70669F5A22A8}" type="datetimeFigureOut">
              <a:rPr lang="tr-TR" smtClean="0"/>
              <a:pPr/>
              <a:t>21.09.2014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CD98-E19C-4659-97F2-B6015F0D03F4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ebiyatogretmeni.net/gul_resimleri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Adsız-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708920"/>
            <a:ext cx="4962248" cy="1034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</p:spPr>
      </p:pic>
      <p:pic>
        <p:nvPicPr>
          <p:cNvPr id="16" name="0 Resim" descr="2.png"/>
          <p:cNvPicPr/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3667071" y="3109793"/>
            <a:ext cx="1988929" cy="4067503"/>
          </a:xfrm>
          <a:prstGeom prst="rect">
            <a:avLst/>
          </a:prstGeom>
        </p:spPr>
      </p:pic>
      <p:pic>
        <p:nvPicPr>
          <p:cNvPr id="17" name="16 Resim" descr="Adsız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60648"/>
            <a:ext cx="2304256" cy="2228395"/>
          </a:xfrm>
          <a:prstGeom prst="rect">
            <a:avLst/>
          </a:prstGeom>
        </p:spPr>
      </p:pic>
      <p:pic>
        <p:nvPicPr>
          <p:cNvPr id="19" name="18 Resim" descr="LOGOMUZ koyu çevresiz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32656"/>
            <a:ext cx="1229883" cy="1844824"/>
          </a:xfrm>
          <a:prstGeom prst="rect">
            <a:avLst/>
          </a:prstGeom>
        </p:spPr>
      </p:pic>
      <p:pic>
        <p:nvPicPr>
          <p:cNvPr id="20" name="19 Resim" descr="ataturk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548680"/>
            <a:ext cx="10934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9 Resim" descr="logom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5517232"/>
            <a:ext cx="2038891" cy="98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Oval"/>
          <p:cNvSpPr/>
          <p:nvPr/>
        </p:nvSpPr>
        <p:spPr>
          <a:xfrm>
            <a:off x="1259632" y="1916832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259632" y="2780928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259632" y="357301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7 Resim" descr="tf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74221"/>
            <a:ext cx="4370008" cy="6567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43608" y="548680"/>
            <a:ext cx="7272338" cy="54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600" b="1" dirty="0"/>
              <a:t>İSİM - FİİLLER </a:t>
            </a:r>
          </a:p>
          <a:p>
            <a:pPr algn="ctr"/>
            <a:endParaRPr lang="tr-TR" sz="2600" dirty="0"/>
          </a:p>
          <a:p>
            <a:r>
              <a:rPr lang="tr-TR" sz="2000" dirty="0"/>
              <a:t>	Fiilin adı demektir. Fiil kök veya gövdelerine –</a:t>
            </a:r>
            <a:r>
              <a:rPr lang="tr-TR" sz="2000" dirty="0" err="1"/>
              <a:t>mak</a:t>
            </a:r>
            <a:r>
              <a:rPr lang="tr-TR" sz="2000" dirty="0"/>
              <a:t>, -</a:t>
            </a:r>
            <a:r>
              <a:rPr lang="tr-TR" sz="2000" dirty="0" err="1"/>
              <a:t>mek</a:t>
            </a:r>
            <a:r>
              <a:rPr lang="tr-TR" sz="2000" dirty="0"/>
              <a:t>, -</a:t>
            </a:r>
            <a:r>
              <a:rPr lang="tr-TR" sz="2000" dirty="0" err="1"/>
              <a:t>ma</a:t>
            </a:r>
            <a:r>
              <a:rPr lang="tr-TR" sz="2000" dirty="0"/>
              <a:t>, -</a:t>
            </a:r>
            <a:r>
              <a:rPr lang="tr-TR" sz="2000" dirty="0" err="1"/>
              <a:t>me</a:t>
            </a:r>
            <a:r>
              <a:rPr lang="tr-TR" sz="2000" dirty="0"/>
              <a:t>, -</a:t>
            </a:r>
            <a:r>
              <a:rPr lang="tr-TR" sz="2000" dirty="0" err="1"/>
              <a:t>ış</a:t>
            </a:r>
            <a:r>
              <a:rPr lang="tr-TR" sz="2000" dirty="0"/>
              <a:t>, -iş, -</a:t>
            </a:r>
            <a:r>
              <a:rPr lang="tr-TR" sz="2000" dirty="0" err="1"/>
              <a:t>uş</a:t>
            </a:r>
            <a:r>
              <a:rPr lang="tr-TR" sz="2000" dirty="0"/>
              <a:t>, -üş ekleri getirilerek oluşur. </a:t>
            </a:r>
          </a:p>
          <a:p>
            <a:endParaRPr lang="tr-TR" sz="2000" dirty="0"/>
          </a:p>
          <a:p>
            <a:r>
              <a:rPr lang="tr-TR" sz="2000" dirty="0"/>
              <a:t>	Örnek: </a:t>
            </a:r>
            <a:r>
              <a:rPr lang="tr-TR" sz="2000" i="1" dirty="0"/>
              <a:t>Yazmak, konuşmak, yemek, düşünmek, yazma, okuma, 	            anlama, alış, veriş, bakış, gülüş...  </a:t>
            </a:r>
          </a:p>
          <a:p>
            <a:endParaRPr lang="tr-TR" sz="2000" i="1" dirty="0"/>
          </a:p>
          <a:p>
            <a:endParaRPr lang="tr-TR" sz="2000" i="1" dirty="0"/>
          </a:p>
          <a:p>
            <a:r>
              <a:rPr lang="tr-TR" sz="2000" i="1" dirty="0"/>
              <a:t>	Konuşmak bir sanattır.</a:t>
            </a:r>
            <a:r>
              <a:rPr lang="tr-TR" sz="2000" dirty="0"/>
              <a:t> </a:t>
            </a:r>
          </a:p>
          <a:p>
            <a:r>
              <a:rPr lang="tr-TR" sz="2000" dirty="0"/>
              <a:t>	</a:t>
            </a:r>
            <a:r>
              <a:rPr lang="tr-TR" sz="2000" i="1" dirty="0"/>
              <a:t>Anlayışına sığınıyordum.</a:t>
            </a:r>
          </a:p>
          <a:p>
            <a:r>
              <a:rPr lang="tr-TR" sz="2000" i="1" dirty="0"/>
              <a:t>	Çocuk sevilmek, sayılmak, okşanmak istiyordu.</a:t>
            </a:r>
          </a:p>
          <a:p>
            <a:r>
              <a:rPr lang="tr-TR" sz="2000" i="1" dirty="0"/>
              <a:t>	Kaçış planını kim yapmış?</a:t>
            </a:r>
          </a:p>
          <a:p>
            <a:r>
              <a:rPr lang="tr-TR" sz="2000" i="1" dirty="0"/>
              <a:t>	Pencereden karın yağışını seyrediyorum.</a:t>
            </a:r>
          </a:p>
          <a:p>
            <a:r>
              <a:rPr lang="tr-TR" sz="2000" i="1" dirty="0"/>
              <a:t>	Yemek yeme işi bu kadar da sürmez ki canım…</a:t>
            </a:r>
          </a:p>
          <a:p>
            <a:r>
              <a:rPr lang="tr-TR" sz="2000" i="1" dirty="0"/>
              <a:t>	Kapının arkasına gizlenmiş onu bulmamızı bekliyor.</a:t>
            </a:r>
          </a:p>
          <a:p>
            <a:r>
              <a:rPr lang="tr-TR" i="1" dirty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1731761_star-ikon-vektör-soyut-iş-çiç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661298" cy="648072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187624" y="1268760"/>
            <a:ext cx="74882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FF00"/>
                </a:solidFill>
              </a:rPr>
              <a:t>UYARI: </a:t>
            </a:r>
            <a:r>
              <a:rPr lang="tr-TR" sz="2000" i="1" dirty="0"/>
              <a:t>Olumsuzluk eki –</a:t>
            </a:r>
            <a:r>
              <a:rPr lang="tr-TR" sz="2000" i="1" dirty="0" err="1"/>
              <a:t>ma</a:t>
            </a:r>
            <a:r>
              <a:rPr lang="tr-TR" sz="2000" i="1" dirty="0"/>
              <a:t>, -</a:t>
            </a:r>
            <a:r>
              <a:rPr lang="tr-TR" sz="2000" i="1" dirty="0" err="1"/>
              <a:t>me</a:t>
            </a:r>
            <a:r>
              <a:rPr lang="tr-TR" sz="2000" i="1" dirty="0"/>
              <a:t> ile isim-fiil eki olan –</a:t>
            </a:r>
            <a:r>
              <a:rPr lang="tr-TR" sz="2000" i="1" dirty="0" err="1"/>
              <a:t>ma</a:t>
            </a:r>
            <a:r>
              <a:rPr lang="tr-TR" sz="2000" i="1" dirty="0"/>
              <a:t>, -</a:t>
            </a:r>
            <a:r>
              <a:rPr lang="tr-TR" sz="2000" i="1" dirty="0" err="1"/>
              <a:t>me</a:t>
            </a:r>
            <a:r>
              <a:rPr lang="tr-TR" sz="2000" i="1" dirty="0"/>
              <a:t> karıştırılmamalıdır. </a:t>
            </a:r>
          </a:p>
          <a:p>
            <a:pPr>
              <a:spcBef>
                <a:spcPct val="50000"/>
              </a:spcBef>
            </a:pPr>
            <a:endParaRPr lang="tr-TR" sz="2000" i="1" dirty="0"/>
          </a:p>
          <a:p>
            <a:pPr>
              <a:spcBef>
                <a:spcPct val="50000"/>
              </a:spcBef>
            </a:pPr>
            <a:r>
              <a:rPr lang="tr-TR" sz="2000" dirty="0"/>
              <a:t>Bu hafta işe </a:t>
            </a:r>
            <a:r>
              <a:rPr lang="tr-TR" sz="2000" u="sng" dirty="0"/>
              <a:t>gitme</a:t>
            </a:r>
            <a:r>
              <a:rPr lang="tr-TR" sz="2000" dirty="0"/>
              <a:t>. (Olumsuz fiil)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Tatile </a:t>
            </a:r>
            <a:r>
              <a:rPr lang="tr-TR" sz="2000" u="sng" dirty="0"/>
              <a:t>gitme</a:t>
            </a:r>
            <a:r>
              <a:rPr lang="tr-TR" sz="2000" dirty="0"/>
              <a:t> hazırlıkları başladı. (İsim-fiil)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Tahtaya yazı </a:t>
            </a:r>
            <a:r>
              <a:rPr lang="tr-TR" sz="2000" u="sng" dirty="0"/>
              <a:t>yazma</a:t>
            </a:r>
            <a:r>
              <a:rPr lang="tr-TR" sz="2000" dirty="0"/>
              <a:t>. (Olumsuz fiil)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Müzedeki el </a:t>
            </a:r>
            <a:r>
              <a:rPr lang="tr-TR" sz="2000" u="sng" dirty="0"/>
              <a:t>yazması</a:t>
            </a:r>
            <a:r>
              <a:rPr lang="tr-TR" sz="2000" dirty="0"/>
              <a:t> Kuran-ı Kerim’e paha biçilemiyormuş. (İsim-fiil)</a:t>
            </a:r>
          </a:p>
          <a:p>
            <a:pPr>
              <a:spcBef>
                <a:spcPct val="50000"/>
              </a:spcBef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15616" y="908720"/>
            <a:ext cx="69135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rgbClr val="00FF00"/>
                </a:solidFill>
              </a:rPr>
              <a:t>UYARI:</a:t>
            </a:r>
            <a:r>
              <a:rPr lang="tr-TR" sz="2000" dirty="0"/>
              <a:t>  </a:t>
            </a:r>
            <a:r>
              <a:rPr lang="tr-TR" sz="2000" i="1" dirty="0"/>
              <a:t>-</a:t>
            </a:r>
            <a:r>
              <a:rPr lang="tr-TR" sz="2000" i="1" dirty="0" err="1"/>
              <a:t>mak</a:t>
            </a:r>
            <a:r>
              <a:rPr lang="tr-TR" sz="2000" i="1" dirty="0"/>
              <a:t>, -</a:t>
            </a:r>
            <a:r>
              <a:rPr lang="tr-TR" sz="2000" i="1" dirty="0" err="1"/>
              <a:t>mek</a:t>
            </a:r>
            <a:r>
              <a:rPr lang="tr-TR" sz="2000" i="1" dirty="0"/>
              <a:t>, -</a:t>
            </a:r>
            <a:r>
              <a:rPr lang="tr-TR" sz="2000" i="1" dirty="0" err="1"/>
              <a:t>ma</a:t>
            </a:r>
            <a:r>
              <a:rPr lang="tr-TR" sz="2000" i="1" dirty="0"/>
              <a:t>, -</a:t>
            </a:r>
            <a:r>
              <a:rPr lang="tr-TR" sz="2000" i="1" dirty="0" err="1"/>
              <a:t>me</a:t>
            </a:r>
            <a:r>
              <a:rPr lang="tr-TR" sz="2000" i="1" dirty="0"/>
              <a:t> eklerini alan bazı kelimeler bir nesnenin adı olarak kullanılabilir.</a:t>
            </a:r>
            <a:r>
              <a:rPr lang="tr-TR" sz="2000" dirty="0"/>
              <a:t> </a:t>
            </a:r>
          </a:p>
          <a:p>
            <a:pPr>
              <a:buFontTx/>
              <a:buChar char="•"/>
            </a:pPr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Örnek: ekmek, çakmak, yemek, tokmak, kıyma, sarma, kazma...</a:t>
            </a:r>
          </a:p>
          <a:p>
            <a:endParaRPr lang="tr-TR" sz="2000" dirty="0"/>
          </a:p>
          <a:p>
            <a:r>
              <a:rPr lang="tr-TR" sz="2000" dirty="0"/>
              <a:t>Bu yıl tarlaya buğday </a:t>
            </a:r>
            <a:r>
              <a:rPr lang="tr-TR" sz="2000" u="sng" dirty="0"/>
              <a:t>ekmek</a:t>
            </a:r>
            <a:r>
              <a:rPr lang="tr-TR" sz="2000" dirty="0"/>
              <a:t> istiyorum. (isim-fiil)</a:t>
            </a:r>
          </a:p>
          <a:p>
            <a:r>
              <a:rPr lang="tr-TR" sz="2000" dirty="0"/>
              <a:t>Bakkaldan üç </a:t>
            </a:r>
            <a:r>
              <a:rPr lang="tr-TR" sz="2000" u="sng" dirty="0"/>
              <a:t>ekmek</a:t>
            </a:r>
            <a:r>
              <a:rPr lang="tr-TR" sz="2000" dirty="0"/>
              <a:t> aldı.  (İsim) </a:t>
            </a:r>
            <a:br>
              <a:rPr lang="tr-TR" sz="2000" dirty="0"/>
            </a:br>
            <a:r>
              <a:rPr lang="tr-TR" sz="2000" dirty="0"/>
              <a:t>Çiviyi duvara </a:t>
            </a:r>
            <a:r>
              <a:rPr lang="tr-TR" sz="2000" u="sng" dirty="0"/>
              <a:t>çakmak</a:t>
            </a:r>
            <a:r>
              <a:rPr lang="tr-TR" sz="2000" dirty="0"/>
              <a:t> için işe koyuldu. (isim-fiil)</a:t>
            </a:r>
          </a:p>
          <a:p>
            <a:r>
              <a:rPr lang="tr-TR" sz="2000" dirty="0"/>
              <a:t>Cebindeki </a:t>
            </a:r>
            <a:r>
              <a:rPr lang="tr-TR" sz="2000" u="sng" dirty="0"/>
              <a:t>çakmak</a:t>
            </a:r>
            <a:r>
              <a:rPr lang="tr-TR" sz="2000" dirty="0"/>
              <a:t> yere düştü. (isim)</a:t>
            </a:r>
          </a:p>
          <a:p>
            <a:endParaRPr lang="tr-TR" sz="2000" dirty="0"/>
          </a:p>
        </p:txBody>
      </p:sp>
      <p:pic>
        <p:nvPicPr>
          <p:cNvPr id="12" name="11 Resim" descr="1731761_star-ikon-vektör-soyut-iş-çiç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08720"/>
            <a:ext cx="661298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1731761_star-ikon-vektör-soyut-iş-çiç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661298" cy="648072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1043608" y="548680"/>
            <a:ext cx="75608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 smtClean="0"/>
              <a:t>Bir gülüşün ömre bedel. </a:t>
            </a:r>
          </a:p>
          <a:p>
            <a:pPr lvl="0"/>
            <a:r>
              <a:rPr lang="tr-TR" sz="2800" dirty="0" smtClean="0"/>
              <a:t>Gün biter gülüşün kalır bende. </a:t>
            </a:r>
          </a:p>
          <a:p>
            <a:pPr lvl="0"/>
            <a:r>
              <a:rPr lang="tr-TR" sz="2800" dirty="0" smtClean="0"/>
              <a:t>Seninle akşamları yürüyüşe çıkardık. </a:t>
            </a:r>
          </a:p>
          <a:p>
            <a:pPr lvl="0"/>
            <a:r>
              <a:rPr lang="tr-TR" sz="2800" dirty="0" smtClean="0"/>
              <a:t>Adamın yalvarışlarını bir görecektin. </a:t>
            </a:r>
          </a:p>
          <a:p>
            <a:pPr lvl="0"/>
            <a:r>
              <a:rPr lang="tr-TR" sz="2800" dirty="0" smtClean="0"/>
              <a:t>Madem ki yükseliş var iniş olmaz olur mu? </a:t>
            </a:r>
          </a:p>
          <a:p>
            <a:pPr lvl="0"/>
            <a:r>
              <a:rPr lang="tr-TR" sz="2800" dirty="0" smtClean="0"/>
              <a:t>Unutuş, unuturlar seni de. </a:t>
            </a:r>
          </a:p>
          <a:p>
            <a:pPr lvl="0"/>
            <a:r>
              <a:rPr lang="tr-TR" sz="2800" dirty="0" smtClean="0"/>
              <a:t>Bu kucaklayış belki de bir haykırışın sesiydi. </a:t>
            </a:r>
          </a:p>
          <a:p>
            <a:pPr lvl="0"/>
            <a:r>
              <a:rPr lang="tr-TR" sz="2800" dirty="0" smtClean="0"/>
              <a:t>Sana bakmak Allah’a inanmaktır. </a:t>
            </a:r>
          </a:p>
          <a:p>
            <a:pPr lvl="0"/>
            <a:r>
              <a:rPr lang="tr-TR" sz="2800" dirty="0" smtClean="0"/>
              <a:t>Yaşamak, ölmekten  zor. </a:t>
            </a:r>
          </a:p>
          <a:p>
            <a:pPr lvl="0"/>
            <a:r>
              <a:rPr lang="tr-TR" sz="2800" dirty="0" smtClean="0"/>
              <a:t>Buralardan gitmek istiyorum. </a:t>
            </a:r>
          </a:p>
          <a:p>
            <a:pPr lvl="0"/>
            <a:r>
              <a:rPr lang="tr-TR" sz="2800" dirty="0" smtClean="0"/>
              <a:t>Seni bile özlemek istemiyorum bu akşam. </a:t>
            </a:r>
          </a:p>
          <a:p>
            <a:pPr lvl="0"/>
            <a:r>
              <a:rPr lang="tr-TR" sz="2800" dirty="0" smtClean="0"/>
              <a:t>İçimde maziden kalma duygular var. </a:t>
            </a:r>
          </a:p>
          <a:p>
            <a:pPr lvl="0"/>
            <a:r>
              <a:rPr lang="tr-TR" sz="2800" dirty="0" smtClean="0"/>
              <a:t>Onula yeniden başlamayı düşünüyor musun.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275856" y="404664"/>
            <a:ext cx="2568845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3600" u="sng" dirty="0" smtClean="0"/>
              <a:t>SIFAT FİİLLER</a:t>
            </a:r>
            <a:endParaRPr lang="tr-TR" sz="3600" u="sng" dirty="0"/>
          </a:p>
        </p:txBody>
      </p:sp>
      <p:pic>
        <p:nvPicPr>
          <p:cNvPr id="6" name="5 Resim" descr="1731761_star-ikon-vektör-soyut-iş-çiç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2656"/>
            <a:ext cx="812387" cy="796139"/>
          </a:xfrm>
          <a:prstGeom prst="rect">
            <a:avLst/>
          </a:prstGeom>
        </p:spPr>
      </p:pic>
      <p:pic>
        <p:nvPicPr>
          <p:cNvPr id="7" name="6 Resim" descr="1731761_star-ikon-vektör-soyut-iş-çiçe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32656"/>
            <a:ext cx="812387" cy="796139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71600" y="1052736"/>
            <a:ext cx="70580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dirty="0"/>
              <a:t>	</a:t>
            </a:r>
          </a:p>
          <a:p>
            <a:pPr>
              <a:spcBef>
                <a:spcPct val="50000"/>
              </a:spcBef>
            </a:pPr>
            <a:r>
              <a:rPr lang="tr-TR" dirty="0"/>
              <a:t>	</a:t>
            </a:r>
            <a:r>
              <a:rPr lang="tr-TR" sz="2000" dirty="0"/>
              <a:t>Fiilin sıfata dönüştürülmüş şeklidir. Fiil kök veya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gövdelerine  -an, -en, -ası, -esi, -</a:t>
            </a:r>
            <a:r>
              <a:rPr lang="tr-TR" sz="2000" dirty="0" err="1"/>
              <a:t>maz</a:t>
            </a:r>
            <a:r>
              <a:rPr lang="tr-TR" sz="2000" dirty="0"/>
              <a:t>, -</a:t>
            </a:r>
            <a:r>
              <a:rPr lang="tr-TR" sz="2000" dirty="0" err="1"/>
              <a:t>mez</a:t>
            </a:r>
            <a:r>
              <a:rPr lang="tr-TR" sz="2000" dirty="0"/>
              <a:t>, -ar, -er, -</a:t>
            </a:r>
            <a:r>
              <a:rPr lang="tr-TR" sz="2000" dirty="0" err="1"/>
              <a:t>ır</a:t>
            </a:r>
            <a:r>
              <a:rPr lang="tr-TR" sz="2000" dirty="0"/>
              <a:t>, -ir, -ur, -</a:t>
            </a:r>
            <a:r>
              <a:rPr lang="tr-TR" sz="2000" dirty="0" err="1"/>
              <a:t>ür</a:t>
            </a:r>
            <a:r>
              <a:rPr lang="tr-TR" sz="2000" dirty="0"/>
              <a:t>,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 -</a:t>
            </a:r>
            <a:r>
              <a:rPr lang="tr-TR" sz="2000" dirty="0" err="1"/>
              <a:t>dık</a:t>
            </a:r>
            <a:r>
              <a:rPr lang="tr-TR" sz="2000" dirty="0"/>
              <a:t>, -dik, -</a:t>
            </a:r>
            <a:r>
              <a:rPr lang="tr-TR" sz="2000" dirty="0" err="1"/>
              <a:t>duk</a:t>
            </a:r>
            <a:r>
              <a:rPr lang="tr-TR" sz="2000" dirty="0"/>
              <a:t>, -dük, -tık, -tik, -tuk, -tük, -</a:t>
            </a:r>
            <a:r>
              <a:rPr lang="tr-TR" sz="2000" dirty="0" err="1"/>
              <a:t>acak</a:t>
            </a:r>
            <a:r>
              <a:rPr lang="tr-TR" sz="2000" dirty="0"/>
              <a:t>, -</a:t>
            </a:r>
            <a:r>
              <a:rPr lang="tr-TR" sz="2000" dirty="0" err="1"/>
              <a:t>ecek</a:t>
            </a:r>
            <a:r>
              <a:rPr lang="tr-TR" sz="2000" dirty="0"/>
              <a:t>, -</a:t>
            </a:r>
            <a:r>
              <a:rPr lang="tr-TR" sz="2000" dirty="0" err="1"/>
              <a:t>mış</a:t>
            </a:r>
            <a:r>
              <a:rPr lang="tr-TR" sz="2000" dirty="0"/>
              <a:t>, -</a:t>
            </a:r>
            <a:r>
              <a:rPr lang="tr-TR" sz="2000" dirty="0" err="1"/>
              <a:t>miş</a:t>
            </a:r>
            <a:r>
              <a:rPr lang="tr-TR" sz="2000" dirty="0"/>
              <a:t>,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-muş, -</a:t>
            </a:r>
            <a:r>
              <a:rPr lang="tr-TR" sz="2000" dirty="0" err="1"/>
              <a:t>müş</a:t>
            </a:r>
            <a:r>
              <a:rPr lang="tr-TR" sz="2000" dirty="0"/>
              <a:t> ekleri getirilerek yapılır. </a:t>
            </a:r>
          </a:p>
          <a:p>
            <a:pPr>
              <a:spcBef>
                <a:spcPct val="50000"/>
              </a:spcBef>
            </a:pPr>
            <a:endParaRPr lang="tr-TR" sz="2000" dirty="0"/>
          </a:p>
          <a:p>
            <a:pPr>
              <a:spcBef>
                <a:spcPct val="50000"/>
              </a:spcBef>
            </a:pPr>
            <a:r>
              <a:rPr lang="tr-TR" sz="2000" dirty="0"/>
              <a:t>	görün</a:t>
            </a:r>
            <a:r>
              <a:rPr lang="tr-TR" sz="2000" u="sng" dirty="0"/>
              <a:t>en</a:t>
            </a:r>
            <a:r>
              <a:rPr lang="tr-TR" sz="2000" dirty="0"/>
              <a:t> köy		bakıl</a:t>
            </a:r>
            <a:r>
              <a:rPr lang="tr-TR" sz="2000" u="sng" dirty="0"/>
              <a:t>ası</a:t>
            </a:r>
            <a:r>
              <a:rPr lang="tr-TR" sz="2000" dirty="0"/>
              <a:t> yüz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görün</a:t>
            </a:r>
            <a:r>
              <a:rPr lang="tr-TR" sz="2000" u="sng" dirty="0"/>
              <a:t>mez</a:t>
            </a:r>
            <a:r>
              <a:rPr lang="tr-TR" sz="2000" dirty="0"/>
              <a:t> kaza		çal</a:t>
            </a:r>
            <a:r>
              <a:rPr lang="tr-TR" sz="2000" u="sng" dirty="0"/>
              <a:t>ar</a:t>
            </a:r>
            <a:r>
              <a:rPr lang="tr-TR" sz="2000" dirty="0"/>
              <a:t> saat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tanı</a:t>
            </a:r>
            <a:r>
              <a:rPr lang="tr-TR" sz="2000" u="sng" dirty="0"/>
              <a:t>dık</a:t>
            </a:r>
            <a:r>
              <a:rPr lang="tr-TR" sz="2000" dirty="0"/>
              <a:t> yüzler		okun</a:t>
            </a:r>
            <a:r>
              <a:rPr lang="tr-TR" sz="2000" u="sng" dirty="0"/>
              <a:t>acak</a:t>
            </a:r>
            <a:r>
              <a:rPr lang="tr-TR" sz="2000" dirty="0"/>
              <a:t> yazı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geç</a:t>
            </a:r>
            <a:r>
              <a:rPr lang="tr-TR" sz="2000" u="sng" dirty="0"/>
              <a:t>miş</a:t>
            </a:r>
            <a:r>
              <a:rPr lang="tr-TR" sz="2000" dirty="0"/>
              <a:t> zaman		</a:t>
            </a:r>
            <a:endParaRPr lang="tr-T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15616" y="836712"/>
            <a:ext cx="66960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000" dirty="0"/>
              <a:t>	Sıfatların her zaman bir ismi nitelediği gibi sıfat-fiiller de genellikle bir ismi niteler. </a:t>
            </a:r>
          </a:p>
          <a:p>
            <a:endParaRPr lang="tr-TR" sz="2000" dirty="0"/>
          </a:p>
          <a:p>
            <a:r>
              <a:rPr lang="tr-TR" sz="2000" dirty="0"/>
              <a:t>	</a:t>
            </a:r>
            <a:r>
              <a:rPr lang="tr-TR" sz="2000" i="1" u="sng" dirty="0"/>
              <a:t>Tanıdık</a:t>
            </a:r>
            <a:r>
              <a:rPr lang="tr-TR" sz="2000" i="1" dirty="0"/>
              <a:t>  </a:t>
            </a:r>
            <a:r>
              <a:rPr lang="tr-TR" sz="2000" i="1" u="sng" dirty="0"/>
              <a:t>kişi</a:t>
            </a:r>
            <a:r>
              <a:rPr lang="tr-TR" sz="2000" i="1" dirty="0"/>
              <a:t> </a:t>
            </a:r>
          </a:p>
          <a:p>
            <a:r>
              <a:rPr lang="tr-TR" sz="2000" i="1" dirty="0"/>
              <a:t>	  sıfat     isim     </a:t>
            </a:r>
          </a:p>
          <a:p>
            <a:endParaRPr lang="tr-TR" sz="2000" i="1" dirty="0"/>
          </a:p>
          <a:p>
            <a:r>
              <a:rPr lang="tr-TR" sz="2000" i="1" dirty="0"/>
              <a:t>	 </a:t>
            </a:r>
            <a:r>
              <a:rPr lang="tr-TR" sz="2000" i="1" u="sng" dirty="0"/>
              <a:t>okumuş</a:t>
            </a:r>
            <a:r>
              <a:rPr lang="tr-TR" sz="2000" i="1" dirty="0"/>
              <a:t>  </a:t>
            </a:r>
            <a:r>
              <a:rPr lang="tr-TR" sz="2000" i="1" u="sng" dirty="0"/>
              <a:t>adam</a:t>
            </a:r>
            <a:endParaRPr lang="tr-TR" sz="2000" i="1" dirty="0"/>
          </a:p>
          <a:p>
            <a:r>
              <a:rPr lang="tr-TR" sz="2000" i="1" dirty="0"/>
              <a:t>	  sıfat     isim      </a:t>
            </a:r>
          </a:p>
          <a:p>
            <a:endParaRPr lang="tr-TR" sz="2000" i="1" dirty="0"/>
          </a:p>
          <a:p>
            <a:r>
              <a:rPr lang="tr-TR" sz="2000" i="1" dirty="0"/>
              <a:t>	</a:t>
            </a:r>
            <a:r>
              <a:rPr lang="tr-TR" sz="2000" i="1" u="sng" dirty="0"/>
              <a:t>çıkmaz</a:t>
            </a:r>
            <a:r>
              <a:rPr lang="tr-TR" sz="2000" i="1" dirty="0"/>
              <a:t>  </a:t>
            </a:r>
            <a:r>
              <a:rPr lang="tr-TR" sz="2000" i="1" u="sng" dirty="0"/>
              <a:t>sokak</a:t>
            </a:r>
          </a:p>
          <a:p>
            <a:r>
              <a:rPr lang="tr-TR" sz="2000" i="1" dirty="0"/>
              <a:t>	  sıfat     isim</a:t>
            </a:r>
          </a:p>
          <a:p>
            <a:pPr>
              <a:spcBef>
                <a:spcPct val="50000"/>
              </a:spcBef>
            </a:pP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2320"/>
            <a:ext cx="9144000" cy="322568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03648" y="692696"/>
            <a:ext cx="70580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dirty="0"/>
              <a:t>Sıfat-fiil eklerinin olumsuzları da yaygın olarak kullanılır. </a:t>
            </a:r>
          </a:p>
          <a:p>
            <a:pPr>
              <a:spcBef>
                <a:spcPct val="50000"/>
              </a:spcBef>
            </a:pPr>
            <a:endParaRPr lang="tr-TR" sz="2000" i="1" dirty="0"/>
          </a:p>
          <a:p>
            <a:pPr>
              <a:spcBef>
                <a:spcPct val="50000"/>
              </a:spcBef>
            </a:pPr>
            <a:r>
              <a:rPr lang="tr-TR" sz="2000" b="1" dirty="0"/>
              <a:t>Örnek:</a:t>
            </a:r>
            <a:r>
              <a:rPr lang="tr-TR" sz="2000" dirty="0"/>
              <a:t> </a:t>
            </a:r>
            <a:r>
              <a:rPr lang="tr-TR" sz="2000" dirty="0" smtClean="0"/>
              <a:t>   görmemiş </a:t>
            </a:r>
            <a:r>
              <a:rPr lang="tr-TR" sz="2000" dirty="0"/>
              <a:t>adam,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olmayacak iş,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konuşulmayan konu,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bilinmedik dost…</a:t>
            </a:r>
          </a:p>
        </p:txBody>
      </p:sp>
      <p:pic>
        <p:nvPicPr>
          <p:cNvPr id="8" name="7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32657"/>
            <a:ext cx="1080120" cy="9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2320"/>
            <a:ext cx="9144000" cy="322568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31640" y="764704"/>
            <a:ext cx="684212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rgbClr val="00FF00"/>
                </a:solidFill>
              </a:rPr>
              <a:t>UYARI:</a:t>
            </a:r>
            <a:r>
              <a:rPr lang="tr-TR" sz="2000" dirty="0"/>
              <a:t> </a:t>
            </a:r>
            <a:r>
              <a:rPr lang="tr-TR" sz="2000" i="1" dirty="0"/>
              <a:t>Sıfat-fiil ekleriyle kip ekleri karıştırılmamalıdır.  </a:t>
            </a:r>
          </a:p>
          <a:p>
            <a:pPr>
              <a:spcBef>
                <a:spcPct val="50000"/>
              </a:spcBef>
            </a:pPr>
            <a:endParaRPr lang="tr-TR" sz="2000" i="1" dirty="0"/>
          </a:p>
          <a:p>
            <a:pPr>
              <a:spcBef>
                <a:spcPct val="50000"/>
              </a:spcBef>
            </a:pPr>
            <a:r>
              <a:rPr lang="tr-TR" sz="2000" u="sng" dirty="0"/>
              <a:t>Görünmez</a:t>
            </a:r>
            <a:r>
              <a:rPr lang="tr-TR" sz="2000" dirty="0"/>
              <a:t> kaza  (Sıfat-fiil) 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Buradan bizim ev </a:t>
            </a:r>
            <a:r>
              <a:rPr lang="tr-TR" sz="2000" u="sng" dirty="0"/>
              <a:t>görünmez</a:t>
            </a:r>
            <a:r>
              <a:rPr lang="tr-TR" sz="2000" dirty="0"/>
              <a:t>. (Fiil) 	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Orada </a:t>
            </a:r>
            <a:r>
              <a:rPr lang="tr-TR" sz="2000" u="sng" dirty="0"/>
              <a:t>tanıdık</a:t>
            </a:r>
            <a:r>
              <a:rPr lang="tr-TR" sz="2000" dirty="0"/>
              <a:t> kişilere rastladık. (Sıfat-fiil)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Kızı ilk görüşte </a:t>
            </a:r>
            <a:r>
              <a:rPr lang="tr-TR" sz="2000" u="sng" dirty="0"/>
              <a:t>tanıdık</a:t>
            </a:r>
            <a:r>
              <a:rPr lang="tr-TR" sz="2000" dirty="0"/>
              <a:t>. (Fiil)</a:t>
            </a:r>
          </a:p>
        </p:txBody>
      </p:sp>
      <p:pic>
        <p:nvPicPr>
          <p:cNvPr id="11" name="10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32657"/>
            <a:ext cx="1080120" cy="9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2320"/>
            <a:ext cx="9144000" cy="322568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75656" y="548680"/>
            <a:ext cx="73453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rgbClr val="00FF00"/>
                </a:solidFill>
              </a:rPr>
              <a:t>UYARI:</a:t>
            </a:r>
            <a:r>
              <a:rPr lang="tr-TR" dirty="0"/>
              <a:t>  </a:t>
            </a:r>
            <a:r>
              <a:rPr lang="tr-TR" sz="2000" i="1" dirty="0"/>
              <a:t>-</a:t>
            </a:r>
            <a:r>
              <a:rPr lang="tr-TR" sz="2000" i="1" dirty="0" err="1"/>
              <a:t>dık</a:t>
            </a:r>
            <a:r>
              <a:rPr lang="tr-TR" sz="2000" i="1" dirty="0"/>
              <a:t>, -</a:t>
            </a:r>
            <a:r>
              <a:rPr lang="tr-TR" sz="2000" i="1" dirty="0" err="1"/>
              <a:t>acak</a:t>
            </a:r>
            <a:r>
              <a:rPr lang="tr-TR" sz="2000" i="1" dirty="0"/>
              <a:t> sıfat –fiil ekleri, ünlü ile başlayan ekleri aldığında yumuşama olayı meydana gelir. </a:t>
            </a:r>
          </a:p>
          <a:p>
            <a:pPr>
              <a:spcBef>
                <a:spcPct val="50000"/>
              </a:spcBef>
            </a:pPr>
            <a:endParaRPr lang="tr-TR" sz="2000" i="1" dirty="0"/>
          </a:p>
          <a:p>
            <a:pPr>
              <a:spcBef>
                <a:spcPct val="50000"/>
              </a:spcBef>
            </a:pPr>
            <a:r>
              <a:rPr lang="tr-TR" sz="2000" b="1" dirty="0"/>
              <a:t>Örnek:</a:t>
            </a:r>
            <a:r>
              <a:rPr lang="tr-TR" sz="2000" i="1" dirty="0"/>
              <a:t> </a:t>
            </a:r>
            <a:r>
              <a:rPr lang="tr-TR" sz="2000" dirty="0"/>
              <a:t>Babamın </a:t>
            </a:r>
            <a:r>
              <a:rPr lang="tr-TR" sz="2000" u="sng" dirty="0"/>
              <a:t>tanıdığı</a:t>
            </a:r>
            <a:r>
              <a:rPr lang="tr-TR" sz="2000" dirty="0"/>
              <a:t> kişiler geldi.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             Nasıl unuturum birlikte </a:t>
            </a:r>
            <a:r>
              <a:rPr lang="tr-TR" sz="2000" u="sng" dirty="0"/>
              <a:t>ağladığımız</a:t>
            </a:r>
            <a:r>
              <a:rPr lang="tr-TR" sz="2000" dirty="0"/>
              <a:t> günleri.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             </a:t>
            </a:r>
            <a:r>
              <a:rPr lang="tr-TR" sz="2000" u="sng" dirty="0"/>
              <a:t>Beklediğim</a:t>
            </a:r>
            <a:r>
              <a:rPr lang="tr-TR" sz="2000" dirty="0"/>
              <a:t> kişi sensin.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</a:t>
            </a:r>
          </a:p>
        </p:txBody>
      </p:sp>
      <p:pic>
        <p:nvPicPr>
          <p:cNvPr id="9" name="8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32657"/>
            <a:ext cx="1080120" cy="9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76672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BASINDA FİİLİMSİLER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8" name="7 Resim" descr="acun-yok-artık-ca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853" y="1268760"/>
            <a:ext cx="5121435" cy="4824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32320"/>
            <a:ext cx="9144000" cy="322568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908720"/>
            <a:ext cx="72009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dirty="0"/>
              <a:t>Sıfat-fiil ekini alan fiiller, bazen isim göreviyle kullanılır. (yanlarındaki isim düşer, sıfat-fiiller adlaşır)</a:t>
            </a:r>
          </a:p>
          <a:p>
            <a:pPr>
              <a:spcBef>
                <a:spcPct val="50000"/>
              </a:spcBef>
            </a:pPr>
            <a:endParaRPr lang="tr-TR" sz="2000" i="1" dirty="0"/>
          </a:p>
          <a:p>
            <a:pPr>
              <a:spcBef>
                <a:spcPct val="50000"/>
              </a:spcBef>
            </a:pPr>
            <a:r>
              <a:rPr lang="tr-TR" sz="2000" b="1" dirty="0"/>
              <a:t>Örnek:</a:t>
            </a:r>
            <a:r>
              <a:rPr lang="tr-TR" sz="2000" i="1" dirty="0"/>
              <a:t>   </a:t>
            </a:r>
            <a:r>
              <a:rPr lang="tr-TR" sz="2000" dirty="0"/>
              <a:t>Bayrama </a:t>
            </a:r>
            <a:r>
              <a:rPr lang="tr-TR" sz="2000" u="sng" dirty="0"/>
              <a:t>katılan</a:t>
            </a:r>
            <a:r>
              <a:rPr lang="tr-TR" sz="2000" dirty="0"/>
              <a:t> öğrencilere izin verildi.  (Sıfat-fiil)   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Bayrama </a:t>
            </a:r>
            <a:r>
              <a:rPr lang="tr-TR" sz="2000" u="sng" dirty="0"/>
              <a:t>katılanlara</a:t>
            </a:r>
            <a:r>
              <a:rPr lang="tr-TR" sz="2000" dirty="0"/>
              <a:t> izin verildi. (İsim)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Sırada </a:t>
            </a:r>
            <a:r>
              <a:rPr lang="tr-TR" sz="2000" u="sng" dirty="0"/>
              <a:t>bekleyen</a:t>
            </a:r>
            <a:r>
              <a:rPr lang="tr-TR" sz="2000" dirty="0"/>
              <a:t> kişileri içeri alın. (Sıfat-fiil)</a:t>
            </a:r>
          </a:p>
          <a:p>
            <a:pPr>
              <a:spcBef>
                <a:spcPct val="50000"/>
              </a:spcBef>
            </a:pPr>
            <a:r>
              <a:rPr lang="tr-TR" sz="2000" dirty="0"/>
              <a:t>	Sırada </a:t>
            </a:r>
            <a:r>
              <a:rPr lang="tr-TR" sz="2000" u="sng" dirty="0"/>
              <a:t>bekleyenleri</a:t>
            </a:r>
            <a:r>
              <a:rPr lang="tr-TR" sz="2000" dirty="0"/>
              <a:t> içeri alın. (İsim)</a:t>
            </a:r>
          </a:p>
          <a:p>
            <a:pPr>
              <a:spcBef>
                <a:spcPct val="50000"/>
              </a:spcBef>
            </a:pPr>
            <a:endParaRPr lang="tr-TR" sz="2000" dirty="0"/>
          </a:p>
          <a:p>
            <a:pPr>
              <a:spcBef>
                <a:spcPct val="50000"/>
              </a:spcBef>
            </a:pPr>
            <a:r>
              <a:rPr lang="tr-TR" sz="2000" dirty="0"/>
              <a:t>	(Sıfat-fiiller çekim eki alarak isimleşir.)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67544" y="188640"/>
            <a:ext cx="3235053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SIFAT FİİL ÖRNEKLERİ</a:t>
            </a:r>
            <a:endParaRPr lang="tr-TR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110158" cy="10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259632" y="836712"/>
            <a:ext cx="69847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000" dirty="0" smtClean="0"/>
              <a:t>Her seven sevilenin boy aynasıdır. </a:t>
            </a:r>
          </a:p>
          <a:p>
            <a:pPr lvl="0"/>
            <a:r>
              <a:rPr lang="tr-TR" sz="2000" dirty="0" smtClean="0"/>
              <a:t>İşleyen demir pas tutmaz. </a:t>
            </a:r>
          </a:p>
          <a:p>
            <a:pPr lvl="0"/>
            <a:r>
              <a:rPr lang="tr-TR" sz="2000" dirty="0" smtClean="0"/>
              <a:t>O öpülesi eller beni büyüttü. </a:t>
            </a:r>
          </a:p>
          <a:p>
            <a:pPr lvl="0"/>
            <a:r>
              <a:rPr lang="tr-TR" sz="2000" dirty="0" smtClean="0"/>
              <a:t>Kışta açan çiçeklerin ömrü az olur.</a:t>
            </a:r>
          </a:p>
          <a:p>
            <a:pPr lvl="0"/>
            <a:r>
              <a:rPr lang="tr-TR" sz="2000" dirty="0" smtClean="0"/>
              <a:t>Senin ne bitmez çilen varmış.</a:t>
            </a:r>
          </a:p>
          <a:p>
            <a:pPr lvl="0"/>
            <a:r>
              <a:rPr lang="tr-TR" sz="2000" dirty="0" smtClean="0"/>
              <a:t>Onun buraya dün geldiğini neden söylemedin?</a:t>
            </a:r>
          </a:p>
          <a:p>
            <a:pPr lvl="0"/>
            <a:r>
              <a:rPr lang="tr-TR" sz="2000" dirty="0" smtClean="0"/>
              <a:t>Yıkılası Bağdat nice askerler yedi. </a:t>
            </a:r>
          </a:p>
          <a:p>
            <a:pPr lvl="0"/>
            <a:r>
              <a:rPr lang="tr-TR" sz="2000" dirty="0" smtClean="0"/>
              <a:t>Dönülmez akşamın ufkundayız vakit çok geç. </a:t>
            </a:r>
          </a:p>
          <a:p>
            <a:pPr lvl="0"/>
            <a:r>
              <a:rPr lang="tr-TR" sz="2000" dirty="0" smtClean="0"/>
              <a:t>Onunla unutulmaz anlar yaşadık. </a:t>
            </a:r>
          </a:p>
          <a:p>
            <a:pPr lvl="0"/>
            <a:r>
              <a:rPr lang="tr-TR" sz="2000" dirty="0" smtClean="0"/>
              <a:t>Bilinmez diyarlara gitme. </a:t>
            </a:r>
          </a:p>
          <a:p>
            <a:pPr lvl="0"/>
            <a:r>
              <a:rPr lang="tr-TR" sz="2000" dirty="0" smtClean="0"/>
              <a:t>Senin bu yaptığın olur iş değil. </a:t>
            </a:r>
          </a:p>
          <a:p>
            <a:pPr lvl="0"/>
            <a:r>
              <a:rPr lang="tr-TR" sz="2000" dirty="0" smtClean="0"/>
              <a:t>Akar sular gibi çağlarım. </a:t>
            </a:r>
          </a:p>
          <a:p>
            <a:pPr lvl="0"/>
            <a:r>
              <a:rPr lang="tr-TR" sz="2000" dirty="0" smtClean="0"/>
              <a:t>Benim doğduğum köyleri akşamları eşkıyalar basardı. </a:t>
            </a:r>
          </a:p>
          <a:p>
            <a:pPr lvl="0"/>
            <a:r>
              <a:rPr lang="tr-TR" sz="2000" dirty="0" smtClean="0"/>
              <a:t>Tanıdık bir yüz çıkmadı karşımıza. </a:t>
            </a:r>
          </a:p>
          <a:p>
            <a:pPr lvl="0"/>
            <a:r>
              <a:rPr lang="tr-TR" sz="2000" dirty="0" smtClean="0"/>
              <a:t>Bense penceremde gelmeyecek saatleri beklerim. </a:t>
            </a:r>
          </a:p>
          <a:p>
            <a:pPr lvl="0"/>
            <a:r>
              <a:rPr lang="tr-TR" sz="2000" dirty="0" smtClean="0"/>
              <a:t>Mayın tarlasına düşmüş bir deliyim. </a:t>
            </a:r>
          </a:p>
          <a:p>
            <a:pPr lvl="0"/>
            <a:r>
              <a:rPr lang="tr-TR" sz="2000" dirty="0" smtClean="0"/>
              <a:t>Ölmüş eşek kurttan korkmaz. 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15616" y="548680"/>
            <a:ext cx="7272337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sz="2600" b="1" dirty="0"/>
              <a:t>ZARF-FİİLLER (BAĞ-FİİL / ULAÇ) </a:t>
            </a:r>
          </a:p>
          <a:p>
            <a:pPr algn="ctr"/>
            <a:endParaRPr lang="tr-TR" sz="2600" b="1" dirty="0"/>
          </a:p>
          <a:p>
            <a:r>
              <a:rPr lang="tr-TR" sz="2000" b="1" dirty="0"/>
              <a:t>	</a:t>
            </a:r>
            <a:r>
              <a:rPr lang="tr-TR" sz="2000" dirty="0"/>
              <a:t>Fiillerin durumunu, zamanını, şeklini bildiren fiilimsilerdir. </a:t>
            </a:r>
          </a:p>
          <a:p>
            <a:endParaRPr lang="tr-TR" sz="2000" dirty="0"/>
          </a:p>
          <a:p>
            <a:r>
              <a:rPr lang="tr-TR" sz="2000" dirty="0"/>
              <a:t>	Fiil kök veya gövdelerine “-</a:t>
            </a:r>
            <a:r>
              <a:rPr lang="tr-TR" sz="2000" dirty="0" err="1"/>
              <a:t>ıp</a:t>
            </a:r>
            <a:r>
              <a:rPr lang="tr-TR" sz="2000" dirty="0"/>
              <a:t>, -ip, -</a:t>
            </a:r>
            <a:r>
              <a:rPr lang="tr-TR" sz="2000" dirty="0" err="1"/>
              <a:t>up</a:t>
            </a:r>
            <a:r>
              <a:rPr lang="tr-TR" sz="2000" dirty="0"/>
              <a:t>, -</a:t>
            </a:r>
            <a:r>
              <a:rPr lang="tr-TR" sz="2000" dirty="0" err="1"/>
              <a:t>üp</a:t>
            </a:r>
            <a:r>
              <a:rPr lang="tr-TR" sz="2000" dirty="0"/>
              <a:t>, -arak, -erek, </a:t>
            </a:r>
          </a:p>
          <a:p>
            <a:endParaRPr lang="tr-TR" sz="2000" dirty="0"/>
          </a:p>
          <a:p>
            <a:r>
              <a:rPr lang="tr-TR" sz="2000" dirty="0"/>
              <a:t>-</a:t>
            </a:r>
            <a:r>
              <a:rPr lang="tr-TR" sz="2000" dirty="0" err="1"/>
              <a:t>ken</a:t>
            </a:r>
            <a:r>
              <a:rPr lang="tr-TR" sz="2000" dirty="0"/>
              <a:t>, -a, -e, -maden, -</a:t>
            </a:r>
            <a:r>
              <a:rPr lang="tr-TR" sz="2000" dirty="0" err="1"/>
              <a:t>madan</a:t>
            </a:r>
            <a:r>
              <a:rPr lang="tr-TR" sz="2000" dirty="0"/>
              <a:t>, -alı, -eli, -</a:t>
            </a:r>
            <a:r>
              <a:rPr lang="tr-TR" sz="2000" dirty="0" err="1"/>
              <a:t>ınca</a:t>
            </a:r>
            <a:r>
              <a:rPr lang="tr-TR" sz="2000" dirty="0"/>
              <a:t>, -ince, -</a:t>
            </a:r>
            <a:r>
              <a:rPr lang="tr-TR" sz="2000" dirty="0" err="1"/>
              <a:t>maksızın</a:t>
            </a:r>
            <a:r>
              <a:rPr lang="tr-TR" sz="2000" dirty="0"/>
              <a:t>, </a:t>
            </a:r>
          </a:p>
          <a:p>
            <a:endParaRPr lang="tr-TR" sz="2000" dirty="0"/>
          </a:p>
          <a:p>
            <a:r>
              <a:rPr lang="tr-TR" sz="2000" dirty="0"/>
              <a:t>-</a:t>
            </a:r>
            <a:r>
              <a:rPr lang="tr-TR" sz="2000" dirty="0" err="1"/>
              <a:t>meksizin</a:t>
            </a:r>
            <a:r>
              <a:rPr lang="tr-TR" sz="2000" dirty="0"/>
              <a:t>, -</a:t>
            </a:r>
            <a:r>
              <a:rPr lang="tr-TR" sz="2000" dirty="0" err="1"/>
              <a:t>casına</a:t>
            </a:r>
            <a:r>
              <a:rPr lang="tr-TR" sz="2000" dirty="0"/>
              <a:t>, -alı, -eli, -</a:t>
            </a:r>
            <a:r>
              <a:rPr lang="tr-TR" sz="2000" dirty="0" err="1"/>
              <a:t>ınca</a:t>
            </a:r>
            <a:r>
              <a:rPr lang="tr-TR" sz="2000" dirty="0"/>
              <a:t>, -ince, -unca, -ünce, -</a:t>
            </a:r>
            <a:r>
              <a:rPr lang="tr-TR" sz="2000" dirty="0" err="1"/>
              <a:t>dıkça</a:t>
            </a:r>
            <a:r>
              <a:rPr lang="tr-TR" sz="2000" dirty="0"/>
              <a:t>, -dikçe, </a:t>
            </a:r>
          </a:p>
          <a:p>
            <a:endParaRPr lang="tr-TR" sz="2000" dirty="0"/>
          </a:p>
          <a:p>
            <a:r>
              <a:rPr lang="tr-TR" sz="2000" dirty="0"/>
              <a:t>-</a:t>
            </a:r>
            <a:r>
              <a:rPr lang="tr-TR" sz="2000" dirty="0" err="1"/>
              <a:t>dukça</a:t>
            </a:r>
            <a:r>
              <a:rPr lang="tr-TR" sz="2000" dirty="0"/>
              <a:t>, -dükçe, -</a:t>
            </a:r>
            <a:r>
              <a:rPr lang="tr-TR" sz="2000" dirty="0" err="1"/>
              <a:t>dığında</a:t>
            </a:r>
            <a:r>
              <a:rPr lang="tr-TR" sz="2000" dirty="0"/>
              <a:t>, -düğünde, -</a:t>
            </a:r>
            <a:r>
              <a:rPr lang="tr-TR" sz="2000" dirty="0" err="1"/>
              <a:t>mez</a:t>
            </a:r>
            <a:r>
              <a:rPr lang="tr-TR" sz="2000" dirty="0"/>
              <a:t>” ekleri getirilerek yapılır.  </a:t>
            </a:r>
          </a:p>
          <a:p>
            <a:endParaRPr lang="tr-TR" sz="2000" dirty="0"/>
          </a:p>
          <a:p>
            <a:endParaRPr lang="tr-TR" sz="2000" dirty="0"/>
          </a:p>
          <a:p>
            <a:r>
              <a:rPr lang="tr-TR" sz="2000" dirty="0"/>
              <a:t>	Zarf-fiiller çoğunlukla bağlama göreviyle kullanıldığı için</a:t>
            </a:r>
          </a:p>
          <a:p>
            <a:endParaRPr lang="tr-TR" sz="2000" dirty="0"/>
          </a:p>
          <a:p>
            <a:r>
              <a:rPr lang="tr-TR" sz="2000" dirty="0"/>
              <a:t> bir adı da bağ-fiildir.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3675" y="0"/>
            <a:ext cx="2600325" cy="1762125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467544" y="476672"/>
            <a:ext cx="1210588" cy="523220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ÖRNEK</a:t>
            </a:r>
            <a:endParaRPr lang="tr-TR" sz="2800" dirty="0"/>
          </a:p>
        </p:txBody>
      </p:sp>
      <p:sp>
        <p:nvSpPr>
          <p:cNvPr id="10" name="9 Dikdörtgen"/>
          <p:cNvSpPr/>
          <p:nvPr/>
        </p:nvSpPr>
        <p:spPr>
          <a:xfrm>
            <a:off x="251520" y="1556792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dirty="0" smtClean="0"/>
              <a:t>Ben gidince hüzünler bırakırım. </a:t>
            </a:r>
          </a:p>
          <a:p>
            <a:pPr lvl="0"/>
            <a:r>
              <a:rPr lang="tr-TR" sz="2400" dirty="0" smtClean="0"/>
              <a:t>Senin bu halini görünce lise yıllarımı hatırladım. </a:t>
            </a:r>
          </a:p>
          <a:p>
            <a:pPr lvl="0"/>
            <a:r>
              <a:rPr lang="tr-TR" sz="2400" dirty="0" smtClean="0"/>
              <a:t>Gözlerin gözlerime değince felaketim olurdu, ağlardım. </a:t>
            </a:r>
          </a:p>
          <a:p>
            <a:pPr lvl="0"/>
            <a:r>
              <a:rPr lang="tr-TR" sz="2400" dirty="0" smtClean="0"/>
              <a:t>Ağladıkça dağlarımız yeşerecek göreceksin. </a:t>
            </a:r>
          </a:p>
          <a:p>
            <a:pPr lvl="0"/>
            <a:r>
              <a:rPr lang="tr-TR" sz="2400" dirty="0" smtClean="0"/>
              <a:t>Ağlarım, hatıra geldikçe gülüştüklerimiz. </a:t>
            </a:r>
          </a:p>
          <a:p>
            <a:pPr lvl="0"/>
            <a:r>
              <a:rPr lang="tr-TR" sz="2400" dirty="0" smtClean="0"/>
              <a:t>Öldüğünde henüz çok gençti. </a:t>
            </a:r>
          </a:p>
          <a:p>
            <a:pPr lvl="0"/>
            <a:r>
              <a:rPr lang="tr-TR" sz="2400" dirty="0" smtClean="0"/>
              <a:t>Seninle konuştuğunda rahatlıyor. </a:t>
            </a:r>
          </a:p>
          <a:p>
            <a:pPr lvl="0"/>
            <a:r>
              <a:rPr lang="tr-TR" sz="2400" dirty="0" smtClean="0"/>
              <a:t>Sen geçerken sahilden sessizce, gemiler kalkar yüreğimden gizlice. </a:t>
            </a:r>
          </a:p>
          <a:p>
            <a:pPr lvl="0"/>
            <a:r>
              <a:rPr lang="tr-TR" sz="2400" dirty="0" smtClean="0"/>
              <a:t>Sen ağlarken ben nasıl gülerim. </a:t>
            </a:r>
          </a:p>
          <a:p>
            <a:pPr lvl="0"/>
            <a:r>
              <a:rPr lang="tr-TR" sz="2400" dirty="0" smtClean="0"/>
              <a:t>Onu görür görmez tanıdım. </a:t>
            </a:r>
          </a:p>
          <a:p>
            <a:pPr lvl="0"/>
            <a:r>
              <a:rPr lang="tr-TR" sz="2400" dirty="0" smtClean="0"/>
              <a:t>Kapıyı açınca onu karşımda görünce çok garip oldum.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73216"/>
            <a:ext cx="9144000" cy="1484784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110158" cy="102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467544" y="476672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800" dirty="0" smtClean="0"/>
              <a:t>Sadece hocayı dinleyerek ders öğrenilmez.</a:t>
            </a:r>
          </a:p>
          <a:p>
            <a:pPr lvl="0"/>
            <a:r>
              <a:rPr lang="tr-TR" sz="2800" dirty="0" smtClean="0"/>
              <a:t>Köyden ayrılalı on sene oldu.</a:t>
            </a:r>
          </a:p>
          <a:p>
            <a:pPr lvl="0"/>
            <a:r>
              <a:rPr lang="tr-TR" sz="2800" dirty="0" smtClean="0"/>
              <a:t>Yarim, sen gideli yedi yıl oldu. </a:t>
            </a:r>
          </a:p>
          <a:p>
            <a:pPr lvl="0"/>
            <a:r>
              <a:rPr lang="tr-TR" sz="2800" dirty="0" smtClean="0"/>
              <a:t>Ah vah etmenin zamanı geçeli çok oldu. </a:t>
            </a:r>
          </a:p>
          <a:p>
            <a:pPr lvl="0"/>
            <a:r>
              <a:rPr lang="tr-TR" sz="2800" dirty="0" smtClean="0">
                <a:hlinkClick r:id="rId4"/>
              </a:rPr>
              <a:t>Gül</a:t>
            </a:r>
            <a:r>
              <a:rPr lang="tr-TR" sz="2800" dirty="0" smtClean="0"/>
              <a:t>erek yanıma geldi. </a:t>
            </a:r>
          </a:p>
          <a:p>
            <a:pPr lvl="0"/>
            <a:r>
              <a:rPr lang="tr-TR" sz="2800" dirty="0" smtClean="0"/>
              <a:t>Böyle yaparak beni çok üzüyorsun. </a:t>
            </a:r>
          </a:p>
          <a:p>
            <a:pPr lvl="0"/>
            <a:r>
              <a:rPr lang="tr-TR" sz="2800" dirty="0" smtClean="0"/>
              <a:t>Hiçbir şey söylemeden çekip gitti. </a:t>
            </a:r>
          </a:p>
          <a:p>
            <a:pPr lvl="0"/>
            <a:r>
              <a:rPr lang="tr-TR" sz="2800" dirty="0" smtClean="0"/>
              <a:t>Ağlamadan ayrılık olmaz. </a:t>
            </a:r>
          </a:p>
          <a:p>
            <a:pPr lvl="0"/>
            <a:r>
              <a:rPr lang="tr-TR" sz="2800" dirty="0" smtClean="0"/>
              <a:t>Sizin durmaksızın çalışmanız lazım. </a:t>
            </a:r>
          </a:p>
          <a:p>
            <a:pPr lvl="0"/>
            <a:r>
              <a:rPr lang="tr-TR" sz="2800" dirty="0" smtClean="0"/>
              <a:t>Bir süre konuşmaksızın öylece bekledik. </a:t>
            </a:r>
          </a:p>
          <a:p>
            <a:pPr lvl="0"/>
            <a:r>
              <a:rPr lang="tr-TR" sz="2800" dirty="0" smtClean="0"/>
              <a:t>Gide gide bir söğüde dayandık. </a:t>
            </a:r>
          </a:p>
          <a:p>
            <a:pPr lvl="0"/>
            <a:r>
              <a:rPr lang="tr-TR" sz="2800" dirty="0" smtClean="0"/>
              <a:t>Gidip de gelmemek, gelip de görmemek var kaderde.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de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29200"/>
            <a:ext cx="9144000" cy="1628800"/>
          </a:xfrm>
          <a:prstGeom prst="rect">
            <a:avLst/>
          </a:prstGeom>
        </p:spPr>
      </p:pic>
      <p:sp>
        <p:nvSpPr>
          <p:cNvPr id="7" name="6 Dikdörtgen"/>
          <p:cNvSpPr/>
          <p:nvPr/>
        </p:nvSpPr>
        <p:spPr>
          <a:xfrm>
            <a:off x="1835696" y="2780928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 smtClean="0"/>
              <a:t>NOT :</a:t>
            </a:r>
            <a:r>
              <a:rPr lang="tr-TR" sz="2400" b="1" dirty="0" smtClean="0"/>
              <a:t> Bir cümlede kaç tane fiilimsi varsa o kadar da yancümle var demektir.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FİİLİMSİ SAYISI + YÜKLEM = YARGI SAYISI</a:t>
            </a:r>
            <a:endParaRPr lang="tr-TR" sz="2400" dirty="0"/>
          </a:p>
        </p:txBody>
      </p:sp>
      <p:pic>
        <p:nvPicPr>
          <p:cNvPr id="9" name="8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60648"/>
            <a:ext cx="2343150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76672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BASINDA FİİLİMSİLER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5" name="4 Resim" descr="1322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8760"/>
            <a:ext cx="4743902" cy="4417759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1547664" y="5733256"/>
            <a:ext cx="6221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Fiilimsiler konusu çok sevilir.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76672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BASINDA FİİLİMSİLER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547664" y="5733256"/>
            <a:ext cx="6221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Fiilimsiler konusu çok sevilir.</a:t>
            </a:r>
            <a:endParaRPr lang="tr-TR" sz="4000" b="1" dirty="0"/>
          </a:p>
        </p:txBody>
      </p:sp>
      <p:pic>
        <p:nvPicPr>
          <p:cNvPr id="8" name="7 Resim" descr="adsi27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4486712" cy="4377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76672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BASINDA FİİLİMSİLER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547664" y="5733256"/>
            <a:ext cx="6221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Fiilimsiler konusu çok sevilir.</a:t>
            </a:r>
            <a:endParaRPr lang="tr-TR" sz="4000" b="1" dirty="0"/>
          </a:p>
        </p:txBody>
      </p:sp>
      <p:pic>
        <p:nvPicPr>
          <p:cNvPr id="9" name="8 Resim" descr="indi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412776"/>
            <a:ext cx="4526881" cy="423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2411760" y="476672"/>
            <a:ext cx="467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BASINDA FİİLİMSİLER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1475656" y="5805264"/>
            <a:ext cx="6288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Kolay öğrenilir, zor vazgeçilir.</a:t>
            </a:r>
            <a:endParaRPr lang="tr-TR" sz="4000" b="1" dirty="0"/>
          </a:p>
        </p:txBody>
      </p:sp>
      <p:pic>
        <p:nvPicPr>
          <p:cNvPr id="8" name="7 Resim" descr="inci-caps-1-550x3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9500" y="1143000"/>
            <a:ext cx="6985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Resim" descr="clp3875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4653136"/>
            <a:ext cx="1778498" cy="1778498"/>
          </a:xfrm>
          <a:prstGeom prst="rect">
            <a:avLst/>
          </a:prstGeom>
        </p:spPr>
      </p:pic>
      <p:pic>
        <p:nvPicPr>
          <p:cNvPr id="19" name="18 Resim" descr="LOGOMUZ koyu çevresi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1229883" cy="1844824"/>
          </a:xfrm>
          <a:prstGeom prst="rect">
            <a:avLst/>
          </a:prstGeom>
        </p:spPr>
      </p:pic>
      <p:pic>
        <p:nvPicPr>
          <p:cNvPr id="20" name="19 Resim" descr="ataturk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48680"/>
            <a:ext cx="10934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Dikdörtgen"/>
          <p:cNvSpPr/>
          <p:nvPr/>
        </p:nvSpPr>
        <p:spPr>
          <a:xfrm>
            <a:off x="323528" y="332656"/>
            <a:ext cx="8496944" cy="6264696"/>
          </a:xfrm>
          <a:prstGeom prst="rect">
            <a:avLst/>
          </a:prstGeom>
          <a:noFill/>
          <a:ln w="47625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9 Resim" descr="fiilimsil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6420" y="764704"/>
            <a:ext cx="4369417" cy="5400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539552" y="54868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3200" b="1" dirty="0" smtClean="0"/>
              <a:t>FİİLİMSİLER</a:t>
            </a:r>
            <a:endParaRPr lang="tr-TR" sz="3200" dirty="0" smtClean="0"/>
          </a:p>
          <a:p>
            <a:pPr>
              <a:spcBef>
                <a:spcPct val="50000"/>
              </a:spcBef>
            </a:pPr>
            <a:r>
              <a:rPr lang="tr-TR" sz="3200" dirty="0" smtClean="0">
                <a:solidFill>
                  <a:srgbClr val="000000"/>
                </a:solidFill>
              </a:rPr>
              <a:t>	Fiil anlamı taşıyan;  ancak fiillerin özelliklerini tam olarak yansıtmayan ve cümlede isim, sıfat, zarf görev üstlenen kelimelere </a:t>
            </a:r>
            <a:r>
              <a:rPr lang="tr-TR" sz="3200" dirty="0" smtClean="0">
                <a:solidFill>
                  <a:srgbClr val="FF0000"/>
                </a:solidFill>
              </a:rPr>
              <a:t>fiilimsi (eylemsi) </a:t>
            </a:r>
            <a:r>
              <a:rPr lang="tr-TR" sz="3200" dirty="0" smtClean="0">
                <a:solidFill>
                  <a:srgbClr val="000000"/>
                </a:solidFill>
              </a:rPr>
              <a:t>denir. </a:t>
            </a:r>
          </a:p>
          <a:p>
            <a:pPr>
              <a:spcBef>
                <a:spcPct val="50000"/>
              </a:spcBef>
            </a:pPr>
            <a:r>
              <a:rPr lang="tr-TR" sz="3200" dirty="0" smtClean="0">
                <a:solidFill>
                  <a:srgbClr val="000000"/>
                </a:solidFill>
              </a:rPr>
              <a:t>	Bilindiği gibi Türkçede –(i)</a:t>
            </a:r>
            <a:r>
              <a:rPr lang="tr-TR" sz="3200" dirty="0" err="1" smtClean="0">
                <a:solidFill>
                  <a:srgbClr val="000000"/>
                </a:solidFill>
              </a:rPr>
              <a:t>msi</a:t>
            </a:r>
            <a:r>
              <a:rPr lang="tr-TR" sz="3200" dirty="0" smtClean="0">
                <a:solidFill>
                  <a:srgbClr val="000000"/>
                </a:solidFill>
              </a:rPr>
              <a:t> eki benzeyen anlamına gelir. Buna göre </a:t>
            </a:r>
            <a:r>
              <a:rPr lang="tr-TR" sz="3200" dirty="0" smtClean="0"/>
              <a:t>fiilimsi de “fiile benzeyen”</a:t>
            </a:r>
            <a:r>
              <a:rPr lang="tr-TR" sz="3200" dirty="0" smtClean="0">
                <a:solidFill>
                  <a:srgbClr val="000000"/>
                </a:solidFill>
              </a:rPr>
              <a:t> demektir. </a:t>
            </a:r>
            <a:endParaRPr lang="tr-TR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63688" y="980728"/>
            <a:ext cx="54737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tr-TR" sz="2800" b="1" u="sng" dirty="0"/>
              <a:t>Fiilimsiler üçe ayrılır: </a:t>
            </a:r>
          </a:p>
          <a:p>
            <a:pPr marL="342900" indent="-342900"/>
            <a:endParaRPr lang="tr-TR" sz="2800" dirty="0"/>
          </a:p>
          <a:p>
            <a:pPr marL="342900" indent="-342900"/>
            <a:r>
              <a:rPr lang="tr-TR" sz="2800" dirty="0"/>
              <a:t>1- İsim - fiiller (Mastar)</a:t>
            </a:r>
          </a:p>
          <a:p>
            <a:pPr marL="342900" indent="-342900"/>
            <a:endParaRPr lang="tr-TR" sz="2800" dirty="0"/>
          </a:p>
          <a:p>
            <a:pPr marL="342900" indent="-342900"/>
            <a:r>
              <a:rPr lang="tr-TR" sz="2800" dirty="0"/>
              <a:t>2- Sıfat - fiiller (Ortaç)</a:t>
            </a:r>
          </a:p>
          <a:p>
            <a:pPr marL="342900" indent="-342900"/>
            <a:endParaRPr lang="tr-TR" sz="2800" dirty="0"/>
          </a:p>
          <a:p>
            <a:pPr marL="342900" indent="-342900"/>
            <a:r>
              <a:rPr lang="tr-TR" sz="2800" dirty="0"/>
              <a:t>3- Zarf - fiiller (Bağ-fiil / Ulaç) </a:t>
            </a:r>
          </a:p>
        </p:txBody>
      </p:sp>
      <p:sp>
        <p:nvSpPr>
          <p:cNvPr id="5" name="4 Oval"/>
          <p:cNvSpPr/>
          <p:nvPr/>
        </p:nvSpPr>
        <p:spPr>
          <a:xfrm>
            <a:off x="1259632" y="1916832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259632" y="2780928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259632" y="3573016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612</Words>
  <Application>Microsoft Office PowerPoint</Application>
  <PresentationFormat>Ekran Gösterisi (4:3)</PresentationFormat>
  <Paragraphs>169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FG</dc:creator>
  <cp:lastModifiedBy>FG</cp:lastModifiedBy>
  <cp:revision>79</cp:revision>
  <dcterms:created xsi:type="dcterms:W3CDTF">2013-12-02T14:37:16Z</dcterms:created>
  <dcterms:modified xsi:type="dcterms:W3CDTF">2014-09-21T19:17:41Z</dcterms:modified>
</cp:coreProperties>
</file>