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D5FD-A1F9-4F50-84DF-9ACF63186707}" type="datetimeFigureOut">
              <a:rPr lang="tr-TR" smtClean="0"/>
              <a:pPr/>
              <a:t>04.11.2018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BAE7-53B8-427D-B12E-C06993CEF3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Resim" descr="Adsız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66"/>
            <a:ext cx="9144000" cy="6848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126876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	</a:t>
            </a:r>
            <a:r>
              <a:rPr lang="tr-TR" dirty="0" smtClean="0"/>
              <a:t>Neden - sonuç </a:t>
            </a:r>
            <a:r>
              <a:rPr lang="tr-TR" dirty="0"/>
              <a:t>cümleleri, bir eylemin hangi gerekçeyle veya hangi sebeple yapıldığını bildiren cümlelerdir.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755576" y="213285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Neden-sonuç </a:t>
            </a:r>
            <a:r>
              <a:rPr lang="tr-TR" dirty="0"/>
              <a:t>cümleleri iki bölümden oluşur: Birinci bölüm neden (sebep), ikinci bölüm ise sonuç bildirir.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115616" y="548680"/>
            <a:ext cx="5920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Sebep-Sonuç (Neden-Sonuç) Cümleleri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827584" y="4005064"/>
            <a:ext cx="1984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Sebep – sonuç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İlişkileri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kurarken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3131840" y="458112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4788024" y="3212976"/>
            <a:ext cx="15204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Çünkü</a:t>
            </a:r>
          </a:p>
          <a:p>
            <a:r>
              <a:rPr lang="tr-TR" dirty="0" smtClean="0"/>
              <a:t>Bu nedenle</a:t>
            </a:r>
          </a:p>
          <a:p>
            <a:r>
              <a:rPr lang="tr-TR" dirty="0" smtClean="0"/>
              <a:t>Dolayısıyla</a:t>
            </a:r>
          </a:p>
          <a:p>
            <a:r>
              <a:rPr lang="tr-TR" dirty="0" smtClean="0"/>
              <a:t>Bundan dolayı</a:t>
            </a:r>
          </a:p>
          <a:p>
            <a:r>
              <a:rPr lang="tr-TR" dirty="0" smtClean="0"/>
              <a:t>İçin</a:t>
            </a:r>
          </a:p>
          <a:p>
            <a:r>
              <a:rPr lang="tr-TR" dirty="0" smtClean="0"/>
              <a:t>Bu yüzden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4788024" y="5085184"/>
            <a:ext cx="960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-den</a:t>
            </a:r>
          </a:p>
          <a:p>
            <a:r>
              <a:rPr lang="tr-TR" dirty="0" smtClean="0"/>
              <a:t>-dan</a:t>
            </a:r>
          </a:p>
          <a:p>
            <a:r>
              <a:rPr lang="tr-TR" dirty="0" smtClean="0"/>
              <a:t>-</a:t>
            </a:r>
            <a:r>
              <a:rPr lang="tr-TR" dirty="0" err="1" smtClean="0"/>
              <a:t>masıyla</a:t>
            </a:r>
            <a:endParaRPr lang="tr-TR" dirty="0"/>
          </a:p>
        </p:txBody>
      </p:sp>
      <p:sp>
        <p:nvSpPr>
          <p:cNvPr id="13" name="12 Sağ Ayraç"/>
          <p:cNvSpPr/>
          <p:nvPr/>
        </p:nvSpPr>
        <p:spPr>
          <a:xfrm>
            <a:off x="6228184" y="3284984"/>
            <a:ext cx="576064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Ayraç"/>
          <p:cNvSpPr/>
          <p:nvPr/>
        </p:nvSpPr>
        <p:spPr>
          <a:xfrm>
            <a:off x="6228184" y="5157192"/>
            <a:ext cx="57606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948264" y="5373216"/>
            <a:ext cx="155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ekleri kullanılır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876256" y="3933056"/>
            <a:ext cx="197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Kelimeleri kullanılır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475656" y="1628800"/>
            <a:ext cx="5294206" cy="4135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tr-TR" u="sng" dirty="0" smtClean="0"/>
              <a:t>Kar </a:t>
            </a:r>
            <a:r>
              <a:rPr lang="tr-TR" u="sng" dirty="0"/>
              <a:t>yağışı nedeniyle </a:t>
            </a:r>
            <a:r>
              <a:rPr lang="tr-TR" dirty="0">
                <a:solidFill>
                  <a:srgbClr val="FF0000"/>
                </a:solidFill>
              </a:rPr>
              <a:t>yollar trafiğe </a:t>
            </a:r>
            <a:r>
              <a:rPr lang="tr-TR" dirty="0" smtClean="0">
                <a:solidFill>
                  <a:srgbClr val="FF0000"/>
                </a:solidFill>
              </a:rPr>
              <a:t>kapatıldı.</a:t>
            </a:r>
          </a:p>
          <a:p>
            <a:pPr>
              <a:lnSpc>
                <a:spcPct val="250000"/>
              </a:lnSpc>
            </a:pPr>
            <a:r>
              <a:rPr lang="tr-TR" u="sng" dirty="0" smtClean="0"/>
              <a:t>Hasta </a:t>
            </a:r>
            <a:r>
              <a:rPr lang="tr-TR" u="sng" dirty="0"/>
              <a:t>olduğu için</a:t>
            </a:r>
            <a:r>
              <a:rPr lang="tr-TR" b="1" dirty="0"/>
              <a:t> </a:t>
            </a:r>
            <a:r>
              <a:rPr lang="tr-TR" dirty="0">
                <a:solidFill>
                  <a:srgbClr val="FF0000"/>
                </a:solidFill>
              </a:rPr>
              <a:t>okula gelememiş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tr-TR" u="sng" dirty="0" smtClean="0"/>
              <a:t>Yorgun olduğundan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erkenden </a:t>
            </a:r>
            <a:r>
              <a:rPr lang="tr-TR" dirty="0">
                <a:solidFill>
                  <a:srgbClr val="FF0000"/>
                </a:solidFill>
              </a:rPr>
              <a:t>uyudu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tr-TR" dirty="0" smtClean="0">
                <a:solidFill>
                  <a:srgbClr val="FF0000"/>
                </a:solidFill>
              </a:rPr>
              <a:t>Bugün çok mutluyum çünkü </a:t>
            </a:r>
            <a:r>
              <a:rPr lang="tr-TR" u="sng" dirty="0" smtClean="0"/>
              <a:t>güzel bir haber aldım.</a:t>
            </a:r>
          </a:p>
          <a:p>
            <a:pPr>
              <a:lnSpc>
                <a:spcPct val="250000"/>
              </a:lnSpc>
            </a:pPr>
            <a:r>
              <a:rPr lang="tr-TR" u="sng" dirty="0" smtClean="0"/>
              <a:t>Kitabı okumamıştı </a:t>
            </a:r>
            <a:r>
              <a:rPr lang="tr-TR" dirty="0" smtClean="0">
                <a:solidFill>
                  <a:srgbClr val="FF0000"/>
                </a:solidFill>
              </a:rPr>
              <a:t>bu yüzden sorulara cevap veremedi.</a:t>
            </a:r>
          </a:p>
          <a:p>
            <a:pPr>
              <a:lnSpc>
                <a:spcPct val="250000"/>
              </a:lnSpc>
            </a:pPr>
            <a:r>
              <a:rPr lang="tr-TR" u="sng" dirty="0" smtClean="0"/>
              <a:t>Baharın gelmesiyle </a:t>
            </a:r>
            <a:r>
              <a:rPr lang="tr-TR" dirty="0" smtClean="0">
                <a:solidFill>
                  <a:srgbClr val="FF0000"/>
                </a:solidFill>
              </a:rPr>
              <a:t>doğa canlandı.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" name="7 Resim" descr="ör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445723" cy="12067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2051720" y="2204864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sebep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907704" y="2924944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sebep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932040" y="4293096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sebep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051720" y="4941168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sebep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1979712" y="5733256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sebep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211960" y="227687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563888" y="292494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3995936" y="364502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2483768" y="429309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788024" y="501317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3635896" y="568273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827584" y="155679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	Eylemin hangi amaca bağlı olarak gerçekleştiğinin belirtildiği cümlelerdir. Amaç-sonuç cümleleri, eyleme sorulan </a:t>
            </a:r>
            <a:r>
              <a:rPr lang="tr-TR" b="1" dirty="0" smtClean="0"/>
              <a:t>“hangi amaçla?”</a:t>
            </a:r>
            <a:r>
              <a:rPr lang="tr-TR" dirty="0" smtClean="0"/>
              <a:t> sorusuna cevap verir</a:t>
            </a:r>
            <a:endParaRPr lang="tr-TR" dirty="0"/>
          </a:p>
        </p:txBody>
      </p:sp>
      <p:sp>
        <p:nvSpPr>
          <p:cNvPr id="21" name="20 Dikdörtgen"/>
          <p:cNvSpPr/>
          <p:nvPr/>
        </p:nvSpPr>
        <p:spPr>
          <a:xfrm>
            <a:off x="2195736" y="620688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Amaç - Sonuç  Cümleleri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719637" y="3717032"/>
            <a:ext cx="1912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Amaç – sonuç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İlişkisi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kurarken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23" name="22 Düz Ok Bağlayıcısı"/>
          <p:cNvCxnSpPr/>
          <p:nvPr/>
        </p:nvCxnSpPr>
        <p:spPr>
          <a:xfrm>
            <a:off x="2987824" y="429309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etin kutusu"/>
          <p:cNvSpPr txBox="1"/>
          <p:nvPr/>
        </p:nvSpPr>
        <p:spPr>
          <a:xfrm>
            <a:off x="4427984" y="3607856"/>
            <a:ext cx="12245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diye</a:t>
            </a:r>
          </a:p>
          <a:p>
            <a:r>
              <a:rPr lang="tr-TR" dirty="0" smtClean="0"/>
              <a:t>için</a:t>
            </a:r>
          </a:p>
          <a:p>
            <a:r>
              <a:rPr lang="tr-TR" dirty="0" smtClean="0"/>
              <a:t>maksadıyla</a:t>
            </a:r>
          </a:p>
          <a:p>
            <a:r>
              <a:rPr lang="tr-TR" dirty="0" smtClean="0"/>
              <a:t>üzere</a:t>
            </a:r>
          </a:p>
          <a:p>
            <a:r>
              <a:rPr lang="tr-TR" dirty="0" smtClean="0"/>
              <a:t>amacıyla</a:t>
            </a:r>
          </a:p>
        </p:txBody>
      </p:sp>
      <p:sp>
        <p:nvSpPr>
          <p:cNvPr id="25" name="24 Sağ Ayraç"/>
          <p:cNvSpPr/>
          <p:nvPr/>
        </p:nvSpPr>
        <p:spPr>
          <a:xfrm>
            <a:off x="6012160" y="3573016"/>
            <a:ext cx="576064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6660232" y="4221088"/>
            <a:ext cx="195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kelimeleri kullanılır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1475656" y="1628800"/>
            <a:ext cx="418236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tr-TR" u="sng" dirty="0" smtClean="0"/>
              <a:t>Sınavı kazanmak </a:t>
            </a:r>
            <a:r>
              <a:rPr lang="tr-TR" dirty="0" smtClean="0">
                <a:solidFill>
                  <a:srgbClr val="FF0000"/>
                </a:solidFill>
              </a:rPr>
              <a:t>için çok çalışmış.</a:t>
            </a:r>
          </a:p>
          <a:p>
            <a:pPr>
              <a:lnSpc>
                <a:spcPct val="250000"/>
              </a:lnSpc>
            </a:pPr>
            <a:r>
              <a:rPr lang="tr-TR" u="sng" dirty="0" smtClean="0"/>
              <a:t>Kilo vereyim </a:t>
            </a:r>
            <a:r>
              <a:rPr lang="tr-TR" dirty="0" smtClean="0"/>
              <a:t>diye </a:t>
            </a:r>
            <a:r>
              <a:rPr lang="tr-TR" dirty="0" smtClean="0">
                <a:solidFill>
                  <a:srgbClr val="FF0000"/>
                </a:solidFill>
              </a:rPr>
              <a:t>spor yapıyor.</a:t>
            </a:r>
          </a:p>
          <a:p>
            <a:pPr>
              <a:lnSpc>
                <a:spcPct val="250000"/>
              </a:lnSpc>
            </a:pPr>
            <a:r>
              <a:rPr lang="tr-TR" u="sng" dirty="0" smtClean="0"/>
              <a:t>İlaç almak </a:t>
            </a:r>
            <a:r>
              <a:rPr lang="tr-TR" dirty="0" smtClean="0"/>
              <a:t>maksadıyla </a:t>
            </a:r>
            <a:r>
              <a:rPr lang="tr-TR" dirty="0" smtClean="0">
                <a:solidFill>
                  <a:srgbClr val="FF0000"/>
                </a:solidFill>
              </a:rPr>
              <a:t>dışarı çıktı.</a:t>
            </a:r>
          </a:p>
          <a:p>
            <a:pPr>
              <a:lnSpc>
                <a:spcPct val="250000"/>
              </a:lnSpc>
            </a:pPr>
            <a:r>
              <a:rPr lang="tr-TR" dirty="0" smtClean="0">
                <a:solidFill>
                  <a:srgbClr val="FF0000"/>
                </a:solidFill>
              </a:rPr>
              <a:t>Ona sık sık öğüt verirdi </a:t>
            </a:r>
            <a:r>
              <a:rPr lang="tr-TR" u="sng" dirty="0" smtClean="0"/>
              <a:t>iyi insan olsun </a:t>
            </a:r>
            <a:r>
              <a:rPr lang="tr-TR" dirty="0" smtClean="0"/>
              <a:t>diye.</a:t>
            </a:r>
          </a:p>
        </p:txBody>
      </p:sp>
      <p:pic>
        <p:nvPicPr>
          <p:cNvPr id="21" name="20 Resim" descr="ör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445723" cy="1206700"/>
          </a:xfrm>
          <a:prstGeom prst="rect">
            <a:avLst/>
          </a:prstGeom>
        </p:spPr>
      </p:pic>
      <p:sp>
        <p:nvSpPr>
          <p:cNvPr id="22" name="21 Metin kutusu"/>
          <p:cNvSpPr txBox="1"/>
          <p:nvPr/>
        </p:nvSpPr>
        <p:spPr>
          <a:xfrm>
            <a:off x="2051720" y="2204864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amaç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3491880" y="220486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1835696" y="2924944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amaç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3419872" y="292494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1691680" y="3645024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amaç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3779912" y="357301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2267744" y="429309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4067944" y="4293096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amaç</a:t>
            </a:r>
            <a:endParaRPr lang="tr-T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Koşul (Şart) – Sonuç Cümleleri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115616" y="170080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	Bir olayın veya durumun gerçekleşmesinin, şarta bağlandığı cümlelerdir.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735251" y="3717032"/>
            <a:ext cx="1881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Koşul – sonuç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İlişkisi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kurarken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>
            <a:off x="2987824" y="429309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4427984" y="3607856"/>
            <a:ext cx="8802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ise</a:t>
            </a:r>
          </a:p>
          <a:p>
            <a:r>
              <a:rPr lang="tr-TR" dirty="0" smtClean="0"/>
              <a:t>ama</a:t>
            </a:r>
          </a:p>
          <a:p>
            <a:r>
              <a:rPr lang="tr-TR" dirty="0" smtClean="0"/>
              <a:t>üzere</a:t>
            </a:r>
          </a:p>
          <a:p>
            <a:r>
              <a:rPr lang="tr-TR" dirty="0" smtClean="0"/>
              <a:t>yeter ki</a:t>
            </a:r>
          </a:p>
          <a:p>
            <a:r>
              <a:rPr lang="tr-TR" dirty="0" smtClean="0"/>
              <a:t>-</a:t>
            </a:r>
            <a:r>
              <a:rPr lang="tr-TR" dirty="0" err="1" smtClean="0"/>
              <a:t>se</a:t>
            </a:r>
            <a:endParaRPr lang="tr-TR" dirty="0" smtClean="0"/>
          </a:p>
        </p:txBody>
      </p:sp>
      <p:sp>
        <p:nvSpPr>
          <p:cNvPr id="8" name="7 Sağ Ayraç"/>
          <p:cNvSpPr/>
          <p:nvPr/>
        </p:nvSpPr>
        <p:spPr>
          <a:xfrm>
            <a:off x="6012160" y="3573016"/>
            <a:ext cx="576064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660232" y="4221088"/>
            <a:ext cx="1636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kelimeleri veya </a:t>
            </a:r>
          </a:p>
          <a:p>
            <a:r>
              <a:rPr lang="tr-TR" dirty="0" smtClean="0"/>
              <a:t>ekleri kullanılır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1475656" y="1628800"/>
            <a:ext cx="4856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tr-TR" u="sng" dirty="0" smtClean="0"/>
              <a:t>Temiz bir dünya istiyorsan </a:t>
            </a:r>
            <a:r>
              <a:rPr lang="tr-TR" dirty="0" smtClean="0">
                <a:solidFill>
                  <a:srgbClr val="FF0000"/>
                </a:solidFill>
              </a:rPr>
              <a:t>yerlere çöp atma.</a:t>
            </a:r>
          </a:p>
          <a:p>
            <a:pPr>
              <a:lnSpc>
                <a:spcPct val="250000"/>
              </a:lnSpc>
            </a:pPr>
            <a:r>
              <a:rPr lang="tr-TR" dirty="0" smtClean="0">
                <a:solidFill>
                  <a:srgbClr val="FF0000"/>
                </a:solidFill>
              </a:rPr>
              <a:t>Müzik </a:t>
            </a:r>
            <a:r>
              <a:rPr lang="tr-TR" dirty="0" err="1" smtClean="0">
                <a:solidFill>
                  <a:srgbClr val="FF0000"/>
                </a:solidFill>
              </a:rPr>
              <a:t>dinleyebilrsin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ama </a:t>
            </a:r>
            <a:r>
              <a:rPr lang="tr-TR" u="sng" dirty="0" smtClean="0"/>
              <a:t>sesini çok açmayacaksın.</a:t>
            </a:r>
            <a:endParaRPr lang="tr-TR" dirty="0" smtClean="0"/>
          </a:p>
          <a:p>
            <a:pPr>
              <a:lnSpc>
                <a:spcPct val="250000"/>
              </a:lnSpc>
            </a:pPr>
            <a:r>
              <a:rPr lang="tr-TR" u="sng" dirty="0" smtClean="0"/>
              <a:t>Akşam geri vermek </a:t>
            </a:r>
            <a:r>
              <a:rPr lang="tr-TR" dirty="0" smtClean="0"/>
              <a:t>üzere </a:t>
            </a:r>
            <a:r>
              <a:rPr lang="tr-TR" dirty="0" smtClean="0">
                <a:solidFill>
                  <a:srgbClr val="FF0000"/>
                </a:solidFill>
              </a:rPr>
              <a:t>kitabı alabilirsin.</a:t>
            </a:r>
          </a:p>
          <a:p>
            <a:pPr>
              <a:lnSpc>
                <a:spcPct val="250000"/>
              </a:lnSpc>
            </a:pPr>
            <a:r>
              <a:rPr lang="tr-TR" dirty="0" smtClean="0">
                <a:solidFill>
                  <a:srgbClr val="FF0000"/>
                </a:solidFill>
              </a:rPr>
              <a:t>İstediğin her şeyi alırım </a:t>
            </a:r>
            <a:r>
              <a:rPr lang="tr-TR" dirty="0" smtClean="0"/>
              <a:t>yeter ki </a:t>
            </a:r>
            <a:r>
              <a:rPr lang="tr-TR" u="sng" dirty="0" smtClean="0"/>
              <a:t>sınavı kazan.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21" name="20 Resim" descr="ör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445723" cy="1206700"/>
          </a:xfrm>
          <a:prstGeom prst="rect">
            <a:avLst/>
          </a:prstGeom>
        </p:spPr>
      </p:pic>
      <p:sp>
        <p:nvSpPr>
          <p:cNvPr id="22" name="21 Metin kutusu"/>
          <p:cNvSpPr txBox="1"/>
          <p:nvPr/>
        </p:nvSpPr>
        <p:spPr>
          <a:xfrm>
            <a:off x="2051720" y="2204864"/>
            <a:ext cx="613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koşul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4572000" y="220486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2051720" y="285293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2086034" y="3594502"/>
            <a:ext cx="613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koşul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283968" y="357301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2267744" y="4293096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sonuç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4788024" y="4293096"/>
            <a:ext cx="613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koşul</a:t>
            </a:r>
            <a:endParaRPr lang="tr-TR" sz="1600" dirty="0">
              <a:solidFill>
                <a:srgbClr val="0070C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716016" y="2924944"/>
            <a:ext cx="613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koşul</a:t>
            </a:r>
            <a:endParaRPr lang="tr-TR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720080"/>
          </a:xfrm>
        </p:spPr>
        <p:txBody>
          <a:bodyPr>
            <a:normAutofit/>
          </a:bodyPr>
          <a:lstStyle/>
          <a:p>
            <a:r>
              <a:rPr lang="tr-TR" sz="4000" b="1" u="sng" dirty="0" smtClean="0">
                <a:solidFill>
                  <a:srgbClr val="00B050"/>
                </a:solidFill>
              </a:rPr>
              <a:t>ÖZNEL - NESNEL ÇIKARIMLAR</a:t>
            </a:r>
            <a:endParaRPr lang="tr-TR" sz="4000" b="1" u="sng" dirty="0">
              <a:solidFill>
                <a:srgbClr val="00B05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55576" y="1988840"/>
            <a:ext cx="7488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	Söyleyenin kendi düşüncesini, duygusunu ve beğenisini içeren cümlelerdir. Doğruluğu veya yanlışlığı kişiden kişiye değiştiği için öznel cümleler </a:t>
            </a:r>
            <a:r>
              <a:rPr lang="tr-TR" u="sng" dirty="0" smtClean="0"/>
              <a:t>kanıtlanamaz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539552" y="1196752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Öznel</a:t>
            </a:r>
            <a:r>
              <a:rPr kumimoji="0" lang="tr-TR" sz="36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Yargılar:</a:t>
            </a:r>
            <a:endParaRPr kumimoji="0" lang="tr-TR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10 Resim" descr="ör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1313503" cy="648072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2267744" y="3933056"/>
            <a:ext cx="3405932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Mavi en güzel renktir.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Köy yaşamı herkese huzur verir.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kitap gerçekten çok sürükleyici.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Bugün hava çok güzel.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Kitap okumak insanın ufkunu açar.</a:t>
            </a:r>
            <a:endParaRPr lang="tr-TR" dirty="0"/>
          </a:p>
        </p:txBody>
      </p:sp>
      <p:pic>
        <p:nvPicPr>
          <p:cNvPr id="22" name="21 Resim" descr="Adsız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746795"/>
            <a:ext cx="197293" cy="202485"/>
          </a:xfrm>
          <a:prstGeom prst="rect">
            <a:avLst/>
          </a:prstGeom>
        </p:spPr>
      </p:pic>
      <p:pic>
        <p:nvPicPr>
          <p:cNvPr id="23" name="22 Resim" descr="Adsız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9283" y="2550065"/>
            <a:ext cx="194697" cy="210273"/>
          </a:xfrm>
          <a:prstGeom prst="rect">
            <a:avLst/>
          </a:prstGeom>
        </p:spPr>
      </p:pic>
      <p:pic>
        <p:nvPicPr>
          <p:cNvPr id="24" name="23 Resim" descr="Adsız-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941168"/>
            <a:ext cx="202485" cy="215465"/>
          </a:xfrm>
          <a:prstGeom prst="rect">
            <a:avLst/>
          </a:prstGeom>
        </p:spPr>
      </p:pic>
      <p:pic>
        <p:nvPicPr>
          <p:cNvPr id="25" name="24 Resim" descr="Adsız-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373216"/>
            <a:ext cx="192101" cy="199889"/>
          </a:xfrm>
          <a:prstGeom prst="rect">
            <a:avLst/>
          </a:prstGeom>
        </p:spPr>
      </p:pic>
      <p:pic>
        <p:nvPicPr>
          <p:cNvPr id="26" name="25 Resim" descr="Adsız-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3877" y="3000065"/>
            <a:ext cx="199889" cy="210273"/>
          </a:xfrm>
          <a:prstGeom prst="rect">
            <a:avLst/>
          </a:prstGeom>
        </p:spPr>
      </p:pic>
      <p:pic>
        <p:nvPicPr>
          <p:cNvPr id="29" name="28 Resim" descr="ma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4509120"/>
            <a:ext cx="194697" cy="192101"/>
          </a:xfrm>
          <a:prstGeom prst="rect">
            <a:avLst/>
          </a:prstGeom>
        </p:spPr>
      </p:pic>
      <p:pic>
        <p:nvPicPr>
          <p:cNvPr id="30" name="29 Resim" descr="tu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4077072"/>
            <a:ext cx="199843" cy="197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1412776"/>
            <a:ext cx="7488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	Söyleyenin kendi düşüncesini, duygusunu ve beğenisini içermeyen cümlelerdir. Doğruluğu veya yanlışlığı kişiden kişiye değişmez. Nesnel yargılar, herkesçe kabul görmüş, kanıtlanabilir yargılardır.</a:t>
            </a:r>
            <a:endParaRPr lang="tr-TR" dirty="0"/>
          </a:p>
        </p:txBody>
      </p:sp>
      <p:sp>
        <p:nvSpPr>
          <p:cNvPr id="10" name="1 Başlık"/>
          <p:cNvSpPr txBox="1">
            <a:spLocks/>
          </p:cNvSpPr>
          <p:nvPr/>
        </p:nvSpPr>
        <p:spPr>
          <a:xfrm>
            <a:off x="611560" y="476672"/>
            <a:ext cx="47525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Nesnel</a:t>
            </a:r>
            <a:r>
              <a:rPr kumimoji="0" lang="tr-TR" sz="36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Yargılar:</a:t>
            </a:r>
            <a:endParaRPr kumimoji="0" lang="tr-TR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10 Resim" descr="örn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1313503" cy="648072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2267744" y="3933056"/>
            <a:ext cx="411875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İstanbul ülkemizin en kalabalık şehridir.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Sınıftaki herkes sinemaya gitmiş.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Bu dergi 100 sayfadan oluşuyor.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Kitap, köy yaşamının zorluklarını anlatıyor.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İstiklal </a:t>
            </a:r>
            <a:r>
              <a:rPr lang="tr-TR" dirty="0" err="1" smtClean="0"/>
              <a:t>Marşı’mızın</a:t>
            </a:r>
            <a:r>
              <a:rPr lang="tr-TR" dirty="0" smtClean="0"/>
              <a:t> şairi Mehmet Akif’tir.</a:t>
            </a:r>
            <a:endParaRPr lang="tr-TR" dirty="0"/>
          </a:p>
        </p:txBody>
      </p:sp>
      <p:pic>
        <p:nvPicPr>
          <p:cNvPr id="8" name="7 Resim" descr="Adsız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5938" y="5746795"/>
            <a:ext cx="197293" cy="202485"/>
          </a:xfrm>
          <a:prstGeom prst="rect">
            <a:avLst/>
          </a:prstGeom>
        </p:spPr>
      </p:pic>
      <p:pic>
        <p:nvPicPr>
          <p:cNvPr id="9" name="8 Resim" descr="Adsız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3047" y="4941168"/>
            <a:ext cx="194697" cy="210273"/>
          </a:xfrm>
          <a:prstGeom prst="rect">
            <a:avLst/>
          </a:prstGeom>
        </p:spPr>
      </p:pic>
      <p:pic>
        <p:nvPicPr>
          <p:cNvPr id="14" name="13 Resim" descr="Adsız-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5938" y="5373216"/>
            <a:ext cx="192101" cy="199889"/>
          </a:xfrm>
          <a:prstGeom prst="rect">
            <a:avLst/>
          </a:prstGeom>
        </p:spPr>
      </p:pic>
      <p:pic>
        <p:nvPicPr>
          <p:cNvPr id="16" name="15 Resim" descr="ma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5938" y="4509120"/>
            <a:ext cx="194697" cy="192101"/>
          </a:xfrm>
          <a:prstGeom prst="rect">
            <a:avLst/>
          </a:prstGeom>
        </p:spPr>
      </p:pic>
      <p:pic>
        <p:nvPicPr>
          <p:cNvPr id="17" name="16 Resim" descr="t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5938" y="4077072"/>
            <a:ext cx="199843" cy="197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236</Words>
  <Application>Microsoft Office PowerPoint</Application>
  <PresentationFormat>Ekran Gösterisi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Slayt 2</vt:lpstr>
      <vt:lpstr>Slayt 3</vt:lpstr>
      <vt:lpstr>Slayt 4</vt:lpstr>
      <vt:lpstr>Slayt 5</vt:lpstr>
      <vt:lpstr>Koşul (Şart) – Sonuç Cümleleri</vt:lpstr>
      <vt:lpstr>Slayt 7</vt:lpstr>
      <vt:lpstr>ÖZNEL - NESNEL ÇIKARIMLAR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FG</dc:creator>
  <cp:lastModifiedBy>FG</cp:lastModifiedBy>
  <cp:revision>28</cp:revision>
  <dcterms:created xsi:type="dcterms:W3CDTF">2016-11-28T20:06:39Z</dcterms:created>
  <dcterms:modified xsi:type="dcterms:W3CDTF">2018-11-04T20:44:18Z</dcterms:modified>
</cp:coreProperties>
</file>