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66" r:id="rId1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9999"/>
    <a:srgbClr val="CC0099"/>
    <a:srgbClr val="FF6600"/>
    <a:srgbClr val="CC0000"/>
    <a:srgbClr val="6699FF"/>
    <a:srgbClr val="008000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10190-418D-4324-89B6-05F1E8D68FCA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8CE77-142D-4E73-ACC6-711736CB1326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CFAFB-DB47-4AD9-A729-A541504B53B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15A3D-0C69-4FCF-906F-AB1224DDC438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333858-9936-4C16-9A6B-6C6A8692614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3F974-F288-45E6-BE05-7CEA07819363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48786-24B6-4651-AD85-8815313E65C0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1DC4F0-F394-420F-89F8-768270B145A9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39AB2-189C-45CF-A3C4-2F9FC80A48DD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05CDF8-6ED0-4573-81FE-39959A421B22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445EAD-E16F-4DED-A0AE-D2A31BA97845}" type="slidenum">
              <a:rPr lang="tr-TR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D9640F-A5E8-47ED-87BF-AB3B8DE44C22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pic2046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4581525"/>
            <a:ext cx="1581150" cy="1939925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84213" y="188913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b="1">
                <a:solidFill>
                  <a:schemeClr val="tx2"/>
                </a:solidFill>
              </a:rPr>
              <a:t>Cümlenin Öğeleri</a:t>
            </a:r>
            <a:endParaRPr lang="en-US" sz="4400" b="1">
              <a:solidFill>
                <a:schemeClr val="tx2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539750" y="1049338"/>
            <a:ext cx="7272338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000" b="1">
                <a:solidFill>
                  <a:srgbClr val="6699FF"/>
                </a:solidFill>
              </a:rPr>
              <a:t>Sözcüklerin cümle içerisindeki görev adlarına “cümlenin öğeleri”denir. Cümle öğelerini, temel öğeler ve yardımcı öğeler olmak üzere iki grupta inceleyebiliriz.</a:t>
            </a:r>
          </a:p>
          <a:p>
            <a:endParaRPr lang="tr-TR" sz="2000" b="1">
              <a:solidFill>
                <a:srgbClr val="6699FF"/>
              </a:solidFill>
            </a:endParaRPr>
          </a:p>
          <a:p>
            <a:r>
              <a:rPr lang="tr-TR" sz="2000" b="1">
                <a:solidFill>
                  <a:srgbClr val="A50021"/>
                </a:solidFill>
              </a:rPr>
              <a:t>A) Temel Öğeler: </a:t>
            </a:r>
          </a:p>
          <a:p>
            <a:r>
              <a:rPr lang="tr-TR" sz="2000" b="1">
                <a:solidFill>
                  <a:srgbClr val="A50021"/>
                </a:solidFill>
              </a:rPr>
              <a:t>1- Yüklem  </a:t>
            </a:r>
          </a:p>
          <a:p>
            <a:r>
              <a:rPr lang="tr-TR" sz="2000" b="1">
                <a:solidFill>
                  <a:srgbClr val="A50021"/>
                </a:solidFill>
              </a:rPr>
              <a:t>2- Özne</a:t>
            </a:r>
          </a:p>
          <a:p>
            <a:r>
              <a:rPr lang="tr-TR" sz="2000" b="1"/>
              <a:t>    		</a:t>
            </a:r>
            <a:r>
              <a:rPr lang="tr-TR" sz="2000" b="1">
                <a:solidFill>
                  <a:srgbClr val="008000"/>
                </a:solidFill>
              </a:rPr>
              <a:t>B) Yardımcı Öğeler: </a:t>
            </a:r>
          </a:p>
          <a:p>
            <a:r>
              <a:rPr lang="tr-TR" sz="2000" b="1">
                <a:solidFill>
                  <a:srgbClr val="008000"/>
                </a:solidFill>
              </a:rPr>
              <a:t>			1- Nesne </a:t>
            </a:r>
          </a:p>
          <a:p>
            <a:r>
              <a:rPr lang="tr-TR" sz="2000" b="1">
                <a:solidFill>
                  <a:srgbClr val="008000"/>
                </a:solidFill>
              </a:rPr>
              <a:t> 			2- Dolaylı Tümleç  (Yer Tamlayıcısı)</a:t>
            </a:r>
          </a:p>
          <a:p>
            <a:r>
              <a:rPr lang="tr-TR" sz="2000" b="1">
                <a:solidFill>
                  <a:srgbClr val="008000"/>
                </a:solidFill>
              </a:rPr>
              <a:t>			3- Zarf Tümleci</a:t>
            </a:r>
            <a:endParaRPr lang="en-US" sz="2000" b="1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  <p:bldP spid="20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611188" y="549275"/>
            <a:ext cx="7416800" cy="405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3200" b="1">
                <a:solidFill>
                  <a:srgbClr val="CC0000"/>
                </a:solidFill>
              </a:rPr>
              <a:t>Örnek: </a:t>
            </a:r>
          </a:p>
          <a:p>
            <a:endParaRPr lang="tr-TR" sz="3200" b="1">
              <a:solidFill>
                <a:srgbClr val="CC0000"/>
              </a:solidFill>
            </a:endParaRPr>
          </a:p>
          <a:p>
            <a:r>
              <a:rPr lang="tr-TR" sz="2800" b="1">
                <a:solidFill>
                  <a:srgbClr val="008000"/>
                </a:solidFill>
              </a:rPr>
              <a:t>Çocuklar </a:t>
            </a:r>
            <a:r>
              <a:rPr lang="tr-TR" sz="2800" b="1" u="sng">
                <a:solidFill>
                  <a:srgbClr val="008000"/>
                </a:solidFill>
              </a:rPr>
              <a:t>sokakta</a:t>
            </a:r>
            <a:r>
              <a:rPr lang="tr-TR" sz="2800" b="1">
                <a:solidFill>
                  <a:srgbClr val="008000"/>
                </a:solidFill>
              </a:rPr>
              <a:t> oynuyorlar.</a:t>
            </a:r>
          </a:p>
          <a:p>
            <a:endParaRPr lang="tr-TR" sz="2800" b="1">
              <a:solidFill>
                <a:srgbClr val="008000"/>
              </a:solidFill>
            </a:endParaRPr>
          </a:p>
          <a:p>
            <a:r>
              <a:rPr lang="tr-TR" sz="2800" b="1" u="sng">
                <a:solidFill>
                  <a:srgbClr val="CC0099"/>
                </a:solidFill>
              </a:rPr>
              <a:t>Eve</a:t>
            </a:r>
            <a:r>
              <a:rPr lang="tr-TR" sz="2800" b="1">
                <a:solidFill>
                  <a:srgbClr val="CC0099"/>
                </a:solidFill>
              </a:rPr>
              <a:t> geç gittim.</a:t>
            </a:r>
          </a:p>
          <a:p>
            <a:endParaRPr lang="tr-TR" sz="2800" b="1">
              <a:solidFill>
                <a:srgbClr val="CC0099"/>
              </a:solidFill>
            </a:endParaRPr>
          </a:p>
          <a:p>
            <a:r>
              <a:rPr lang="tr-TR" sz="2800" b="1" u="sng">
                <a:solidFill>
                  <a:schemeClr val="folHlink"/>
                </a:solidFill>
              </a:rPr>
              <a:t>Çarşıdan</a:t>
            </a:r>
            <a:r>
              <a:rPr lang="tr-TR" sz="2800" b="1">
                <a:solidFill>
                  <a:schemeClr val="folHlink"/>
                </a:solidFill>
              </a:rPr>
              <a:t> henüz dönmediler.</a:t>
            </a:r>
          </a:p>
          <a:p>
            <a:endParaRPr lang="tr-TR" sz="2800" b="1">
              <a:solidFill>
                <a:schemeClr val="folHlink"/>
              </a:solidFill>
            </a:endParaRPr>
          </a:p>
          <a:p>
            <a:r>
              <a:rPr lang="tr-TR" sz="2800" b="1" u="sng">
                <a:solidFill>
                  <a:srgbClr val="CC0000"/>
                </a:solidFill>
              </a:rPr>
              <a:t>Bayburt’tan</a:t>
            </a:r>
            <a:r>
              <a:rPr lang="tr-TR" sz="2800" b="1">
                <a:solidFill>
                  <a:srgbClr val="CC0000"/>
                </a:solidFill>
              </a:rPr>
              <a:t> ayrılacaklarmış.</a:t>
            </a:r>
          </a:p>
        </p:txBody>
      </p:sp>
      <p:pic>
        <p:nvPicPr>
          <p:cNvPr id="11274" name="Picture 10" descr="hareketli_resimleri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4868863"/>
            <a:ext cx="990600" cy="163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b="1">
                <a:solidFill>
                  <a:schemeClr val="tx2"/>
                </a:solidFill>
              </a:rPr>
              <a:t>3- Zarf Tümleci:</a:t>
            </a:r>
            <a:endParaRPr lang="en-US" sz="4400" b="1">
              <a:solidFill>
                <a:schemeClr val="tx2"/>
              </a:solidFill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23850" y="1341438"/>
            <a:ext cx="8208963" cy="308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800" b="1">
                <a:solidFill>
                  <a:srgbClr val="CC0000"/>
                </a:solidFill>
              </a:rPr>
              <a:t>Yüklemi zaman, miktar, durum, yer-yön bakımından tamamlayan kelimelere denir. </a:t>
            </a:r>
          </a:p>
          <a:p>
            <a:r>
              <a:rPr lang="tr-TR" sz="2800" b="1">
                <a:solidFill>
                  <a:srgbClr val="CC0000"/>
                </a:solidFill>
              </a:rPr>
              <a:t>    Zarf tümlecini bulmak için yükleme değişik sorular sorulur.</a:t>
            </a:r>
          </a:p>
          <a:p>
            <a:endParaRPr lang="tr-TR" sz="2800" b="1">
              <a:solidFill>
                <a:srgbClr val="CC0000"/>
              </a:solidFill>
            </a:endParaRPr>
          </a:p>
          <a:p>
            <a:r>
              <a:rPr lang="tr-TR" sz="2800" b="1">
                <a:solidFill>
                  <a:schemeClr val="tx2"/>
                </a:solidFill>
              </a:rPr>
              <a:t>Bunlar:</a:t>
            </a:r>
            <a:r>
              <a:rPr lang="tr-TR" sz="2800" b="1"/>
              <a:t> </a:t>
            </a:r>
            <a:r>
              <a:rPr lang="tr-TR" sz="2800" b="1">
                <a:solidFill>
                  <a:srgbClr val="CC0099"/>
                </a:solidFill>
              </a:rPr>
              <a:t>“</a:t>
            </a:r>
            <a:r>
              <a:rPr lang="tr-TR" sz="2800" b="1" u="sng">
                <a:solidFill>
                  <a:srgbClr val="CC0099"/>
                </a:solidFill>
              </a:rPr>
              <a:t>Ne zaman</a:t>
            </a:r>
            <a:r>
              <a:rPr lang="tr-TR" sz="2800" b="1">
                <a:solidFill>
                  <a:srgbClr val="CC0099"/>
                </a:solidFill>
              </a:rPr>
              <a:t>?, </a:t>
            </a:r>
            <a:r>
              <a:rPr lang="tr-TR" sz="2800" b="1" u="sng">
                <a:solidFill>
                  <a:srgbClr val="CC0099"/>
                </a:solidFill>
              </a:rPr>
              <a:t>Niçin</a:t>
            </a:r>
            <a:r>
              <a:rPr lang="tr-TR" sz="2800" b="1">
                <a:solidFill>
                  <a:srgbClr val="CC0099"/>
                </a:solidFill>
              </a:rPr>
              <a:t>?, </a:t>
            </a:r>
            <a:r>
              <a:rPr lang="tr-TR" sz="2800" b="1" u="sng">
                <a:solidFill>
                  <a:srgbClr val="CC0099"/>
                </a:solidFill>
              </a:rPr>
              <a:t>Neden</a:t>
            </a:r>
            <a:r>
              <a:rPr lang="tr-TR" sz="2800" b="1">
                <a:solidFill>
                  <a:srgbClr val="CC0099"/>
                </a:solidFill>
              </a:rPr>
              <a:t>?, </a:t>
            </a:r>
          </a:p>
          <a:p>
            <a:r>
              <a:rPr lang="tr-TR" sz="2800" b="1" u="sng">
                <a:solidFill>
                  <a:srgbClr val="CC0099"/>
                </a:solidFill>
              </a:rPr>
              <a:t>Ne</a:t>
            </a:r>
            <a:r>
              <a:rPr lang="tr-TR" sz="2800" b="1">
                <a:solidFill>
                  <a:srgbClr val="CC0099"/>
                </a:solidFill>
              </a:rPr>
              <a:t> </a:t>
            </a:r>
            <a:r>
              <a:rPr lang="tr-TR" sz="2800" b="1" u="sng">
                <a:solidFill>
                  <a:srgbClr val="CC0099"/>
                </a:solidFill>
              </a:rPr>
              <a:t>kadar</a:t>
            </a:r>
            <a:r>
              <a:rPr lang="tr-TR" sz="2800" b="1">
                <a:solidFill>
                  <a:srgbClr val="CC0099"/>
                </a:solidFill>
              </a:rPr>
              <a:t>?, </a:t>
            </a:r>
            <a:r>
              <a:rPr lang="tr-TR" sz="2800" b="1" u="sng">
                <a:solidFill>
                  <a:srgbClr val="CC0099"/>
                </a:solidFill>
              </a:rPr>
              <a:t>Nasıl</a:t>
            </a:r>
            <a:r>
              <a:rPr lang="tr-TR" sz="2800" b="1">
                <a:solidFill>
                  <a:srgbClr val="CC0099"/>
                </a:solidFill>
              </a:rPr>
              <a:t>?”</a:t>
            </a:r>
            <a:r>
              <a:rPr lang="tr-TR" sz="2800" b="1"/>
              <a:t> gibi sorulardır.</a:t>
            </a:r>
          </a:p>
        </p:txBody>
      </p:sp>
      <p:pic>
        <p:nvPicPr>
          <p:cNvPr id="13318" name="Picture 6" descr="hareketli_resimleri1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4457700"/>
            <a:ext cx="2830513" cy="17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utoUpdateAnimBg="0"/>
      <p:bldP spid="133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476250"/>
            <a:ext cx="8458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tr-TR" sz="2800" b="1">
                <a:solidFill>
                  <a:schemeClr val="tx2"/>
                </a:solidFill>
              </a:rPr>
              <a:t>    </a:t>
            </a:r>
            <a:r>
              <a:rPr lang="tr-TR" sz="2800" b="1">
                <a:solidFill>
                  <a:srgbClr val="FF6600"/>
                </a:solidFill>
              </a:rPr>
              <a:t>Örnek: </a:t>
            </a:r>
          </a:p>
          <a:p>
            <a:pPr marL="342900" indent="-342900">
              <a:spcBef>
                <a:spcPct val="20000"/>
              </a:spcBef>
            </a:pPr>
            <a:r>
              <a:rPr lang="tr-TR" sz="2800" b="1"/>
              <a:t>	</a:t>
            </a:r>
            <a:r>
              <a:rPr lang="tr-TR" sz="2800" b="1" u="sng">
                <a:solidFill>
                  <a:srgbClr val="00CC66"/>
                </a:solidFill>
              </a:rPr>
              <a:t>Dün</a:t>
            </a:r>
            <a:r>
              <a:rPr lang="tr-TR" sz="2800" b="1">
                <a:solidFill>
                  <a:srgbClr val="00CC66"/>
                </a:solidFill>
              </a:rPr>
              <a:t> maçı kazandık. (Ne zaman?)</a:t>
            </a:r>
          </a:p>
          <a:p>
            <a:pPr marL="342900" indent="-342900">
              <a:spcBef>
                <a:spcPct val="20000"/>
              </a:spcBef>
            </a:pPr>
            <a:r>
              <a:rPr lang="tr-TR" sz="2800" b="1"/>
              <a:t>    </a:t>
            </a:r>
            <a:r>
              <a:rPr lang="tr-TR" sz="2800" b="1">
                <a:solidFill>
                  <a:srgbClr val="6699FF"/>
                </a:solidFill>
              </a:rPr>
              <a:t>Yaşlı kadın </a:t>
            </a:r>
            <a:r>
              <a:rPr lang="tr-TR" sz="2800" b="1" u="sng">
                <a:solidFill>
                  <a:srgbClr val="6699FF"/>
                </a:solidFill>
              </a:rPr>
              <a:t>durmadan</a:t>
            </a:r>
            <a:r>
              <a:rPr lang="tr-TR" sz="2800" b="1">
                <a:solidFill>
                  <a:srgbClr val="6699FF"/>
                </a:solidFill>
              </a:rPr>
              <a:t> konuşuyordu. (Nasıl?)</a:t>
            </a:r>
          </a:p>
          <a:p>
            <a:pPr marL="342900" indent="-342900">
              <a:spcBef>
                <a:spcPct val="20000"/>
              </a:spcBef>
            </a:pPr>
            <a:r>
              <a:rPr lang="tr-TR" sz="2800" b="1"/>
              <a:t>   </a:t>
            </a:r>
            <a:r>
              <a:rPr lang="tr-TR" sz="2800" b="1">
                <a:solidFill>
                  <a:srgbClr val="CC0099"/>
                </a:solidFill>
              </a:rPr>
              <a:t>“</a:t>
            </a:r>
            <a:r>
              <a:rPr lang="tr-TR" sz="2800" b="1" u="sng">
                <a:solidFill>
                  <a:srgbClr val="CC0099"/>
                </a:solidFill>
              </a:rPr>
              <a:t>Ağır ağır</a:t>
            </a:r>
            <a:r>
              <a:rPr lang="tr-TR" sz="2800" b="1">
                <a:solidFill>
                  <a:srgbClr val="CC0099"/>
                </a:solidFill>
              </a:rPr>
              <a:t> çıkacaksın bu merdivenlerden.”</a:t>
            </a:r>
          </a:p>
          <a:p>
            <a:pPr marL="342900" indent="-342900">
              <a:spcBef>
                <a:spcPct val="20000"/>
              </a:spcBef>
            </a:pPr>
            <a:r>
              <a:rPr lang="tr-TR" sz="2800" b="1"/>
              <a:t>    </a:t>
            </a:r>
            <a:r>
              <a:rPr lang="tr-TR" sz="2800" b="1">
                <a:solidFill>
                  <a:srgbClr val="009999"/>
                </a:solidFill>
              </a:rPr>
              <a:t>Çocuk </a:t>
            </a:r>
            <a:r>
              <a:rPr lang="tr-TR" sz="2800" b="1" u="sng">
                <a:solidFill>
                  <a:srgbClr val="009999"/>
                </a:solidFill>
              </a:rPr>
              <a:t>sessizce</a:t>
            </a:r>
            <a:r>
              <a:rPr lang="tr-TR" sz="2800" b="1">
                <a:solidFill>
                  <a:srgbClr val="009999"/>
                </a:solidFill>
              </a:rPr>
              <a:t> </a:t>
            </a:r>
            <a:r>
              <a:rPr lang="tr-TR" sz="2800" b="1" u="sng">
                <a:solidFill>
                  <a:srgbClr val="009999"/>
                </a:solidFill>
              </a:rPr>
              <a:t>içeri</a:t>
            </a:r>
            <a:r>
              <a:rPr lang="tr-TR" sz="2800" b="1">
                <a:solidFill>
                  <a:srgbClr val="009999"/>
                </a:solidFill>
              </a:rPr>
              <a:t> girdi.</a:t>
            </a:r>
          </a:p>
          <a:p>
            <a:pPr marL="342900" indent="-342900">
              <a:spcBef>
                <a:spcPct val="20000"/>
              </a:spcBef>
            </a:pPr>
            <a:r>
              <a:rPr lang="tr-TR" sz="2800" b="1"/>
              <a:t>    </a:t>
            </a:r>
            <a:r>
              <a:rPr lang="tr-TR" sz="2800" b="1">
                <a:solidFill>
                  <a:srgbClr val="CC0000"/>
                </a:solidFill>
              </a:rPr>
              <a:t>Mehmet </a:t>
            </a:r>
            <a:r>
              <a:rPr lang="tr-TR" sz="2800" b="1" u="sng">
                <a:solidFill>
                  <a:srgbClr val="CC0000"/>
                </a:solidFill>
              </a:rPr>
              <a:t>hastalandığından</a:t>
            </a:r>
            <a:r>
              <a:rPr lang="tr-TR" sz="2800" b="1">
                <a:solidFill>
                  <a:srgbClr val="CC0000"/>
                </a:solidFill>
              </a:rPr>
              <a:t> okula gitmemiş.</a:t>
            </a:r>
          </a:p>
          <a:p>
            <a:pPr marL="342900" indent="-342900">
              <a:spcBef>
                <a:spcPct val="20000"/>
              </a:spcBef>
            </a:pPr>
            <a:r>
              <a:rPr lang="tr-TR" sz="2800" b="1"/>
              <a:t>    </a:t>
            </a:r>
            <a:r>
              <a:rPr lang="tr-TR" sz="2800" b="1">
                <a:solidFill>
                  <a:schemeClr val="accent2"/>
                </a:solidFill>
              </a:rPr>
              <a:t>İşçiler </a:t>
            </a:r>
            <a:r>
              <a:rPr lang="tr-TR" sz="2800" b="1" u="sng">
                <a:solidFill>
                  <a:schemeClr val="accent2"/>
                </a:solidFill>
              </a:rPr>
              <a:t>çok</a:t>
            </a:r>
            <a:r>
              <a:rPr lang="tr-TR" sz="2800" b="1">
                <a:solidFill>
                  <a:schemeClr val="accent2"/>
                </a:solidFill>
              </a:rPr>
              <a:t> yorulmuştu.</a:t>
            </a:r>
          </a:p>
          <a:p>
            <a:pPr marL="342900" indent="-342900">
              <a:spcBef>
                <a:spcPct val="20000"/>
              </a:spcBef>
            </a:pPr>
            <a:r>
              <a:rPr lang="tr-TR" sz="2800" b="1"/>
              <a:t>    </a:t>
            </a:r>
            <a:r>
              <a:rPr lang="tr-TR" sz="2800" b="1">
                <a:solidFill>
                  <a:srgbClr val="66CCFF"/>
                </a:solidFill>
              </a:rPr>
              <a:t>Öğrenciler </a:t>
            </a:r>
            <a:r>
              <a:rPr lang="tr-TR" sz="2800" b="1" u="sng">
                <a:solidFill>
                  <a:srgbClr val="66CCFF"/>
                </a:solidFill>
              </a:rPr>
              <a:t>dışarı </a:t>
            </a:r>
            <a:r>
              <a:rPr lang="tr-TR" sz="2800" b="1">
                <a:solidFill>
                  <a:srgbClr val="66CCFF"/>
                </a:solidFill>
              </a:rPr>
              <a:t>çıktılar.</a:t>
            </a:r>
          </a:p>
          <a:p>
            <a:pPr marL="342900" indent="-342900">
              <a:spcBef>
                <a:spcPct val="20000"/>
              </a:spcBef>
            </a:pPr>
            <a:r>
              <a:rPr lang="tr-TR" sz="2800" b="1"/>
              <a:t>    </a:t>
            </a:r>
          </a:p>
          <a:p>
            <a:pPr marL="342900" indent="-342900">
              <a:spcBef>
                <a:spcPct val="20000"/>
              </a:spcBef>
            </a:pPr>
            <a:r>
              <a:rPr lang="tr-TR" sz="2800" b="1"/>
              <a:t>   </a:t>
            </a:r>
            <a:r>
              <a:rPr lang="tr-TR" sz="2800" b="1">
                <a:solidFill>
                  <a:schemeClr val="bg2"/>
                </a:solidFill>
              </a:rPr>
              <a:t>Uyarı: Yer-yön bildiren kelimeler ismin hal  eklerinden birini alırsa zarf tümleci olmaz.</a:t>
            </a:r>
          </a:p>
          <a:p>
            <a:pPr marL="342900" indent="-342900">
              <a:spcBef>
                <a:spcPct val="20000"/>
              </a:spcBef>
            </a:pPr>
            <a:r>
              <a:rPr lang="tr-TR" sz="2800" b="1"/>
              <a:t>              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3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3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b="1">
                <a:solidFill>
                  <a:schemeClr val="tx2"/>
                </a:solidFill>
              </a:rPr>
              <a:t>Cümlenin Öğeleriyle İlgili </a:t>
            </a:r>
            <a:r>
              <a:rPr lang="tr-TR" sz="4400" b="1" u="sng">
                <a:solidFill>
                  <a:schemeClr val="tx2"/>
                </a:solidFill>
              </a:rPr>
              <a:t>Bazı Hususlar</a:t>
            </a:r>
            <a:endParaRPr lang="en-US" sz="4400" b="1" u="sng">
              <a:solidFill>
                <a:schemeClr val="tx2"/>
              </a:solidFill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3200" b="1"/>
              <a:t>   </a:t>
            </a:r>
            <a:r>
              <a:rPr lang="tr-TR" sz="3200" b="1">
                <a:solidFill>
                  <a:srgbClr val="CC0099"/>
                </a:solidFill>
              </a:rPr>
              <a:t>- Bir cümle öğelerine ayrılırken sıfat ve isim tamlamaları, deyimler, ikilemeler parçalanamaz.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3200" b="1"/>
              <a:t>    Örnek: </a:t>
            </a:r>
            <a:r>
              <a:rPr lang="tr-TR" sz="3200" b="1">
                <a:solidFill>
                  <a:srgbClr val="CC0000"/>
                </a:solidFill>
              </a:rPr>
              <a:t>Çamurlu yollarda </a:t>
            </a:r>
            <a:r>
              <a:rPr lang="tr-TR" sz="3200" b="1" u="sng">
                <a:solidFill>
                  <a:srgbClr val="CC0000"/>
                </a:solidFill>
              </a:rPr>
              <a:t>düşe kalka</a:t>
            </a:r>
            <a:r>
              <a:rPr lang="tr-TR" sz="3200" b="1">
                <a:solidFill>
                  <a:srgbClr val="CC0000"/>
                </a:solidFill>
              </a:rPr>
              <a:t> ilerliyordu.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3200" b="1"/>
              <a:t>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3200" b="1">
                <a:solidFill>
                  <a:srgbClr val="FF6600"/>
                </a:solidFill>
              </a:rPr>
              <a:t>Çoluk çocuğa karışmıştı. Cümlesinde “çoluk çocuğa karışmak” deyimdir ve yüklem görevindedir.</a:t>
            </a:r>
            <a:endParaRPr lang="en-US" sz="3200" b="1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utoUpdateAnimBg="0"/>
      <p:bldP spid="15365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b="1">
                <a:solidFill>
                  <a:schemeClr val="tx2"/>
                </a:solidFill>
              </a:rPr>
              <a:t>Cümlenin Öğeleriyle İlgili </a:t>
            </a:r>
            <a:r>
              <a:rPr lang="tr-TR" sz="4400" b="1" u="sng">
                <a:solidFill>
                  <a:schemeClr val="tx2"/>
                </a:solidFill>
              </a:rPr>
              <a:t>Bazı Hususlar</a:t>
            </a:r>
            <a:endParaRPr lang="en-US" sz="4400" b="1" u="sng">
              <a:solidFill>
                <a:schemeClr val="tx2"/>
              </a:solidFill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762000" y="17526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tr-TR" sz="3200" b="1">
                <a:solidFill>
                  <a:srgbClr val="CC0099"/>
                </a:solidFill>
              </a:rPr>
              <a:t>   - Bir cümlede, cümlenin öğelerini bulmak için sorduğumuz sorulardan hiçbirine cevap olmayan bir bölüm varsa buna “Cümle dışı unsur” denir.</a:t>
            </a:r>
          </a:p>
          <a:p>
            <a:pPr marL="342900" indent="-342900">
              <a:spcBef>
                <a:spcPct val="20000"/>
              </a:spcBef>
            </a:pPr>
            <a:r>
              <a:rPr lang="tr-TR" sz="3200" b="1"/>
              <a:t>    </a:t>
            </a:r>
          </a:p>
          <a:p>
            <a:pPr marL="342900" indent="-342900">
              <a:spcBef>
                <a:spcPct val="20000"/>
              </a:spcBef>
            </a:pPr>
            <a:r>
              <a:rPr lang="tr-TR" sz="3200" b="1">
                <a:solidFill>
                  <a:schemeClr val="tx2"/>
                </a:solidFill>
              </a:rPr>
              <a:t>Örnek:</a:t>
            </a:r>
            <a:r>
              <a:rPr lang="tr-TR" sz="3200" b="1"/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tr-TR" sz="3200" b="1"/>
              <a:t>  </a:t>
            </a:r>
            <a:r>
              <a:rPr lang="tr-TR" sz="2400" b="1" u="sng"/>
              <a:t>Sevgili dostum Ahmet</a:t>
            </a:r>
            <a:r>
              <a:rPr lang="tr-TR" sz="2400" b="1"/>
              <a:t>, seni çok özledim.        C.D.U.(cümle dışı unsur)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8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b="1">
                <a:solidFill>
                  <a:schemeClr val="tx2"/>
                </a:solidFill>
              </a:rPr>
              <a:t>Cümlenin Öğeleri</a:t>
            </a:r>
            <a:endParaRPr lang="en-US" sz="4400" b="1">
              <a:solidFill>
                <a:schemeClr val="tx2"/>
              </a:solidFill>
            </a:endParaRPr>
          </a:p>
        </p:txBody>
      </p:sp>
      <p:graphicFrame>
        <p:nvGraphicFramePr>
          <p:cNvPr id="17413" name="Group 5"/>
          <p:cNvGraphicFramePr>
            <a:graphicFrameLocks noGrp="1"/>
          </p:cNvGraphicFramePr>
          <p:nvPr/>
        </p:nvGraphicFramePr>
        <p:xfrm>
          <a:off x="457200" y="1066800"/>
          <a:ext cx="8153400" cy="5563616"/>
        </p:xfrm>
        <a:graphic>
          <a:graphicData uri="http://schemas.openxmlformats.org/drawingml/2006/table">
            <a:tbl>
              <a:tblPr/>
              <a:tblGrid>
                <a:gridCol w="2057400"/>
                <a:gridCol w="6096000"/>
              </a:tblGrid>
              <a:tr h="1160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Öğe</a:t>
                      </a:r>
                      <a:endParaRPr kumimoji="0" lang="en-US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Karşılık verdiği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sorular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ÖZNE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Kim?, Ne?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NESNE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Neyi?, Kimi?, Ne?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DOLAYLI TÜMLEÇ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Kime?, Kimde?, Kimden?, Neye?, Neyde?, Neyden?, Nereye?, Nerede?, Nereden?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ZARF TÜMLECİ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 zaman?, Niçin?, Neden?, Ne kadar?, Nasıl?</a:t>
                      </a: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WordArt 4"/>
          <p:cNvSpPr>
            <a:spLocks noChangeArrowheads="1" noChangeShapeType="1" noTextEdit="1"/>
          </p:cNvSpPr>
          <p:nvPr/>
        </p:nvSpPr>
        <p:spPr bwMode="auto">
          <a:xfrm>
            <a:off x="1331913" y="908050"/>
            <a:ext cx="4895850" cy="935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00667"/>
              </a:rPr>
              <a:t>HAZIRLAYAN</a:t>
            </a:r>
          </a:p>
        </p:txBody>
      </p:sp>
      <p:pic>
        <p:nvPicPr>
          <p:cNvPr id="12294" name="Picture 6" descr="pic16180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6013" y="3357563"/>
            <a:ext cx="2454275" cy="2433637"/>
          </a:xfrm>
          <a:prstGeom prst="rect">
            <a:avLst/>
          </a:prstGeom>
          <a:noFill/>
        </p:spPr>
      </p:pic>
      <p:sp>
        <p:nvSpPr>
          <p:cNvPr id="12295" name="WordArt 7" descr="FON 5"/>
          <p:cNvSpPr>
            <a:spLocks noChangeArrowheads="1" noChangeShapeType="1" noTextEdit="1"/>
          </p:cNvSpPr>
          <p:nvPr/>
        </p:nvSpPr>
        <p:spPr bwMode="auto">
          <a:xfrm>
            <a:off x="1908175" y="2133600"/>
            <a:ext cx="34575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blipFill dpi="0" rotWithShape="1">
                  <a:blip r:embed="rId3"/>
                  <a:srcRect/>
                  <a:stretch>
                    <a:fillRect/>
                  </a:stretch>
                </a:blipFill>
                <a:latin typeface="Arial Black"/>
              </a:rPr>
              <a:t>Ömür GÜLTİN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688 0.69988 C -0.09618 0.67676 -0.09688 0.64717 -0.09063 0.62382 C -0.08472 0.60185 -0.07014 0.58936 -0.06042 0.57087 C -0.03802 0.52786 -0.0033 0.48902 0.03333 0.46913 C 0.03576 0.46798 0.03733 0.46474 0.03958 0.46312 C 0.04687 0.45757 0.05521 0.45619 0.06337 0.45434 C 0.18142 0.45572 0.27812 0.45942 0.39045 0.45665 C 0.39878 0.45295 0.4 0.45017 0.40469 0.43954 C 0.43021 0.26567 0.29774 0.37133 0.15868 0.36994 C 0.15608 0.35931 0.15538 0.3496 0.15382 0.33827 C 0.15156 0.32301 0.14861 0.31052 0.14601 0.29595 C 0.14653 0.28971 0.14462 0.28185 0.14757 0.27699 C 0.14983 0.27306 0.15503 0.2763 0.15868 0.27491 C 0.16389 0.27283 0.1724 0.26567 0.17778 0.2622 C 0.18698 0.24971 0.18351 0.25572 0.18889 0.24509 C 0.18837 0.24324 0.18611 0.24046 0.18715 0.23908 C 0.1941 0.22751 0.2118 0.2141 0.22222 0.20948 C 0.22951 0.20624 0.24444 0.20069 0.24444 0.20069 C 0.27187 0.17896 0.22969 0.21364 0.26024 0.18405 C 0.27049 0.1741 0.28403 0.16856 0.29514 0.16069 C 0.29948 0.15769 0.3033 0.15306 0.30781 0.15029 C 0.31962 0.14289 0.32309 0.14474 0.3349 0.13965 C 0.37378 0.12324 0.31944 0.14335 0.3618 0.12694 C 0.37187 0.12301 0.38194 0.12208 0.39201 0.11838 C 0.39844 0.11908 0.40486 0.11838 0.41111 0.12069 C 0.41319 0.12139 0.41406 0.12509 0.4158 0.12694 C 0.42153 0.13341 0.42743 0.13965 0.43333 0.1459 C 0.4526 0.16671 0.44479 0.16671 0.4618 0.17988 C 0.49462 0.20532 0.53055 0.22844 0.56823 0.23676 C 0.58351 0.23584 0.59896 0.23676 0.61424 0.23468 C 0.62187 0.23353 0.62899 0.22913 0.63646 0.22636 C 0.67118 0.21318 0.68576 0.18428 0.69826 0.14173 C 0.70677 0.07954 0.69201 0.03815 0.66024 -0.00416 C 0.65104 -0.01642 0.64271 -0.0326 0.63003 -0.03792 C 0.61771 -0.03237 0.61424 -0.01387 0.60156 -0.00832 C 0.59149 0.00439 0.56424 0.00925 0.55069 0.01272 C 0.53177 0.0259 0.50295 0.0259 0.48246 0.02751 C 0.45868 0.03191 0.43472 0.03491 0.41111 0.04023 C 0.31684 0.03954 0.22274 0.04023 0.12847 0.03815 C 0.12413 0.03815 0.11996 0.03538 0.1158 0.03399 C 0.10191 0.02983 0.08854 0.02266 0.07448 0.01919 C 0.06215 0.01619 0.05017 0.01549 0.03802 0.01064 C 0.03108 0.00786 0.01128 0.00093 0.00781 -0.00832 L -1.11111E-6 8.09249E-7 " pathEditMode="relative" ptsTypes="ffffffffffffffffffffffffffffffffffffffffffAA">
                                      <p:cBhvr>
                                        <p:cTn id="6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597 0.63144 C -0.35972 0.61433 -0.35885 0.59399 -0.35017 0.5785 C -0.3335 0.54913 -0.30625 0.52439 -0.27864 0.51931 C -0.27031 0.51376 -0.26198 0.51075 -0.2533 0.50659 C -0.24809 0.50705 -0.24253 0.50705 -0.2375 0.5089 C -0.2309 0.51144 -0.23055 0.51815 -0.22639 0.5237 C -0.221 0.5311 -0.21093 0.53364 -0.20416 0.5385 C -0.20156 0.53826 -0.1842 0.53873 -0.17708 0.5341 C -0.1717 0.5304 -0.17083 0.52717 -0.16597 0.52139 C -0.14896 0.50127 -0.14566 0.4837 -0.1342 0.45803 C -0.12847 0.44532 -0.11441 0.4363 -0.10416 0.4326 C -0.09982 0.43329 -0.09531 0.43283 -0.09149 0.43491 C -0.07864 0.44139 -0.08732 0.44162 -0.08021 0.44971 C -0.07795 0.45225 -0.07482 0.45341 -0.07239 0.45595 C -0.06128 0.46798 -0.05764 0.47537 -0.04375 0.48139 C -0.04323 0.47931 -0.04305 0.47699 -0.04218 0.47491 C -0.04027 0.47052 -0.03576 0.4622 -0.03576 0.4622 C -0.03402 0.45341 -0.03177 0.4467 -0.02795 0.43907 C -0.01614 0.44416 -0.01319 0.46451 -0.00416 0.47491 C 0.00295 0.48324 0.01528 0.49017 0.02448 0.49156 C 0.03611 0.49387 0.04775 0.4948 0.05938 0.49618 C 0.0658 0.49688 0.07848 0.49826 0.07848 0.49826 C 0.10122 0.49734 0.13559 0.51815 0.1467 0.49156 C 0.15469 0.47283 0.1592 0.45156 0.1625 0.43052 C 0.16441 0.41873 0.16736 0.39468 0.16736 0.39468 C 0.16632 0.36185 0.16615 0.32578 0.15469 0.29526 C 0.15104 0.28555 0.14358 0.27653 0.13872 0.26774 C 0.129 0.24994 0.1217 0.23676 0.10539 0.22983 C 0.08368 0.23052 0.06198 0.23075 0.04028 0.23191 C 0.02726 0.2326 0.01268 0.2437 -0.00086 0.2467 C -0.00295 0.2467 -0.0467 0.2474 -0.06284 0.24254 C -0.10034 0.23168 -0.13541 0.21873 -0.17396 0.21503 C -0.18611 0.21087 -0.17413 0.21595 -0.18819 0.20647 C -0.21111 0.19121 -0.21892 0.18196 -0.23264 0.15584 C -0.23455 0.15214 -0.24184 0.14127 -0.24375 0.13665 C -0.24913 0.1237 -0.2533 0.11006 -0.25798 0.09665 C -0.26007 0.09087 -0.26441 0.07977 -0.26441 0.07977 C -0.26771 0.05341 -0.2717 0.01757 -0.24861 0.00994 C -0.22847 0.01156 -0.20955 0.01549 -0.18975 0.01826 C -0.1658 0.02543 -0.14305 0.0326 -0.1184 0.03537 C -0.10399 0.04 -0.08889 0.04185 -0.07396 0.0437 C -0.0243 0.05665 0.03368 0.05341 0.0816 0.05433 C 0.10122 0.06058 0.14202 0.05433 0.14202 0.05433 " pathEditMode="relative" ptsTypes="ffffffffffffffffffffffffffffffffffffffffffA">
                                      <p:cBhvr>
                                        <p:cTn id="10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nimBg="1"/>
      <p:bldP spid="1229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685800" y="304800"/>
            <a:ext cx="7772400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b="1">
                <a:solidFill>
                  <a:schemeClr val="bg2"/>
                </a:solidFill>
              </a:rPr>
              <a:t>A- Temel Öğeler:</a:t>
            </a:r>
            <a:endParaRPr lang="en-US" sz="4400" b="1">
              <a:solidFill>
                <a:schemeClr val="bg2"/>
              </a:solidFill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539750" y="908050"/>
            <a:ext cx="5976938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800" b="1">
                <a:solidFill>
                  <a:srgbClr val="A50021"/>
                </a:solidFill>
              </a:rPr>
              <a:t>1-Yüklem: Cümlede işi, oluşu, hareketi kişi ve zamana bağlı olarak anlatan yani yargı bildiren unsura “yüklem” denir. </a:t>
            </a:r>
          </a:p>
          <a:p>
            <a:r>
              <a:rPr lang="tr-TR" sz="2800" b="1">
                <a:solidFill>
                  <a:srgbClr val="A50021"/>
                </a:solidFill>
              </a:rPr>
              <a:t>   Yüklem tek başına cümle olabilir.   Diğer öğeler yüklemi tamamlar. Yüklem kurallı cümlelerde sonda bulunur. </a:t>
            </a:r>
          </a:p>
          <a:p>
            <a:r>
              <a:rPr lang="tr-TR" sz="2800" b="1">
                <a:solidFill>
                  <a:srgbClr val="A50021"/>
                </a:solidFill>
              </a:rPr>
              <a:t>   </a:t>
            </a:r>
          </a:p>
          <a:p>
            <a:r>
              <a:rPr lang="tr-TR" sz="2800" b="1">
                <a:solidFill>
                  <a:srgbClr val="A50021"/>
                </a:solidFill>
              </a:rPr>
              <a:t>Yüklem tek sözcükten oluşabileceği gibi değişik  söz gruplarından da oluşabilir.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" grpId="0" autoUpdateAnimBg="0"/>
      <p:bldP spid="30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539750" y="1052513"/>
            <a:ext cx="7704138" cy="531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b="1">
                <a:solidFill>
                  <a:srgbClr val="008000"/>
                </a:solidFill>
              </a:rPr>
              <a:t>Babam erkenden dükkana </a:t>
            </a:r>
            <a:r>
              <a:rPr lang="tr-TR" b="1" u="sng">
                <a:solidFill>
                  <a:srgbClr val="008000"/>
                </a:solidFill>
              </a:rPr>
              <a:t>gitti.</a:t>
            </a:r>
          </a:p>
          <a:p>
            <a:endParaRPr lang="tr-TR" b="1" u="sng">
              <a:solidFill>
                <a:srgbClr val="008000"/>
              </a:solidFill>
            </a:endParaRPr>
          </a:p>
          <a:p>
            <a:r>
              <a:rPr lang="tr-TR" b="1">
                <a:solidFill>
                  <a:srgbClr val="CC0000"/>
                </a:solidFill>
              </a:rPr>
              <a:t> </a:t>
            </a:r>
            <a:r>
              <a:rPr lang="tr-TR" b="1" u="sng">
                <a:solidFill>
                  <a:srgbClr val="CC0000"/>
                </a:solidFill>
              </a:rPr>
              <a:t>Kaçtılar</a:t>
            </a:r>
            <a:r>
              <a:rPr lang="tr-TR" b="1">
                <a:solidFill>
                  <a:srgbClr val="CC0000"/>
                </a:solidFill>
              </a:rPr>
              <a:t>.</a:t>
            </a:r>
          </a:p>
          <a:p>
            <a:endParaRPr lang="tr-TR" b="1">
              <a:solidFill>
                <a:srgbClr val="CC0000"/>
              </a:solidFill>
            </a:endParaRPr>
          </a:p>
          <a:p>
            <a:r>
              <a:rPr lang="tr-TR" b="1"/>
              <a:t> </a:t>
            </a:r>
            <a:r>
              <a:rPr lang="tr-TR" b="1">
                <a:solidFill>
                  <a:srgbClr val="FF6600"/>
                </a:solidFill>
              </a:rPr>
              <a:t>Burada en çok yetişen ürün </a:t>
            </a:r>
            <a:r>
              <a:rPr lang="tr-TR" b="1" u="sng">
                <a:solidFill>
                  <a:srgbClr val="FF6600"/>
                </a:solidFill>
              </a:rPr>
              <a:t>elmadır</a:t>
            </a:r>
            <a:r>
              <a:rPr lang="tr-TR" b="1">
                <a:solidFill>
                  <a:srgbClr val="FF6600"/>
                </a:solidFill>
              </a:rPr>
              <a:t>.</a:t>
            </a:r>
          </a:p>
          <a:p>
            <a:endParaRPr lang="tr-TR" b="1">
              <a:solidFill>
                <a:srgbClr val="FF6600"/>
              </a:solidFill>
            </a:endParaRPr>
          </a:p>
          <a:p>
            <a:r>
              <a:rPr lang="tr-TR" b="1"/>
              <a:t> </a:t>
            </a:r>
            <a:r>
              <a:rPr lang="tr-TR" b="1">
                <a:solidFill>
                  <a:srgbClr val="CC0099"/>
                </a:solidFill>
              </a:rPr>
              <a:t>Tek isteği onu </a:t>
            </a:r>
            <a:r>
              <a:rPr lang="tr-TR" b="1" u="sng">
                <a:solidFill>
                  <a:srgbClr val="CC0099"/>
                </a:solidFill>
              </a:rPr>
              <a:t>görmekti</a:t>
            </a:r>
            <a:r>
              <a:rPr lang="tr-TR" b="1">
                <a:solidFill>
                  <a:srgbClr val="CC0099"/>
                </a:solidFill>
              </a:rPr>
              <a:t>.</a:t>
            </a:r>
          </a:p>
          <a:p>
            <a:endParaRPr lang="tr-TR" b="1">
              <a:solidFill>
                <a:srgbClr val="CC0099"/>
              </a:solidFill>
            </a:endParaRPr>
          </a:p>
          <a:p>
            <a:r>
              <a:rPr lang="tr-TR" b="1"/>
              <a:t> </a:t>
            </a:r>
            <a:r>
              <a:rPr lang="tr-TR" b="1">
                <a:solidFill>
                  <a:schemeClr val="folHlink"/>
                </a:solidFill>
              </a:rPr>
              <a:t>O gençliğinde </a:t>
            </a:r>
            <a:r>
              <a:rPr lang="tr-TR" b="1" u="sng">
                <a:solidFill>
                  <a:schemeClr val="folHlink"/>
                </a:solidFill>
              </a:rPr>
              <a:t>rüzgar gibiydi</a:t>
            </a:r>
            <a:r>
              <a:rPr lang="tr-TR" b="1">
                <a:solidFill>
                  <a:schemeClr val="folHlink"/>
                </a:solidFill>
              </a:rPr>
              <a:t>.</a:t>
            </a:r>
          </a:p>
          <a:p>
            <a:endParaRPr lang="tr-TR" b="1">
              <a:solidFill>
                <a:schemeClr val="folHlink"/>
              </a:solidFill>
            </a:endParaRPr>
          </a:p>
          <a:p>
            <a:r>
              <a:rPr lang="tr-TR" b="1"/>
              <a:t> </a:t>
            </a:r>
            <a:r>
              <a:rPr lang="tr-TR" b="1">
                <a:solidFill>
                  <a:schemeClr val="accent2"/>
                </a:solidFill>
              </a:rPr>
              <a:t>Dün onu arayan </a:t>
            </a:r>
            <a:r>
              <a:rPr lang="tr-TR" b="1" u="sng">
                <a:solidFill>
                  <a:schemeClr val="accent2"/>
                </a:solidFill>
              </a:rPr>
              <a:t>bendim</a:t>
            </a:r>
            <a:r>
              <a:rPr lang="tr-TR" b="1">
                <a:solidFill>
                  <a:schemeClr val="accent2"/>
                </a:solidFill>
              </a:rPr>
              <a:t>.</a:t>
            </a:r>
          </a:p>
          <a:p>
            <a:endParaRPr lang="tr-TR" b="1">
              <a:solidFill>
                <a:schemeClr val="accent2"/>
              </a:solidFill>
            </a:endParaRPr>
          </a:p>
          <a:p>
            <a:r>
              <a:rPr lang="tr-TR" b="1"/>
              <a:t> </a:t>
            </a:r>
            <a:r>
              <a:rPr lang="tr-TR" b="1">
                <a:solidFill>
                  <a:srgbClr val="CC0000"/>
                </a:solidFill>
              </a:rPr>
              <a:t>Bu kitap </a:t>
            </a:r>
            <a:r>
              <a:rPr lang="tr-TR" b="1" u="sng">
                <a:solidFill>
                  <a:srgbClr val="CC0000"/>
                </a:solidFill>
              </a:rPr>
              <a:t>Mustafa’nın hatırasıdır</a:t>
            </a:r>
            <a:r>
              <a:rPr lang="tr-TR" b="1">
                <a:solidFill>
                  <a:srgbClr val="CC0000"/>
                </a:solidFill>
              </a:rPr>
              <a:t>.</a:t>
            </a:r>
          </a:p>
          <a:p>
            <a:endParaRPr lang="tr-TR" b="1">
              <a:solidFill>
                <a:srgbClr val="CC0000"/>
              </a:solidFill>
            </a:endParaRPr>
          </a:p>
          <a:p>
            <a:r>
              <a:rPr lang="tr-TR" b="1"/>
              <a:t> </a:t>
            </a:r>
            <a:r>
              <a:rPr lang="tr-TR" b="1">
                <a:solidFill>
                  <a:srgbClr val="CC0099"/>
                </a:solidFill>
              </a:rPr>
              <a:t>İsmail </a:t>
            </a:r>
            <a:r>
              <a:rPr lang="tr-TR" b="1" u="sng">
                <a:solidFill>
                  <a:srgbClr val="CC0099"/>
                </a:solidFill>
              </a:rPr>
              <a:t>başarılı bir öğrenciydi</a:t>
            </a:r>
            <a:r>
              <a:rPr lang="tr-TR" b="1">
                <a:solidFill>
                  <a:srgbClr val="CC0099"/>
                </a:solidFill>
              </a:rPr>
              <a:t>.</a:t>
            </a:r>
          </a:p>
          <a:p>
            <a:endParaRPr lang="tr-TR" b="1">
              <a:solidFill>
                <a:srgbClr val="CC0099"/>
              </a:solidFill>
            </a:endParaRPr>
          </a:p>
          <a:p>
            <a:r>
              <a:rPr lang="tr-TR" b="1"/>
              <a:t> </a:t>
            </a:r>
            <a:r>
              <a:rPr lang="tr-TR" b="1">
                <a:solidFill>
                  <a:srgbClr val="FF6600"/>
                </a:solidFill>
              </a:rPr>
              <a:t>Bu hareketiyle </a:t>
            </a:r>
            <a:r>
              <a:rPr lang="tr-TR" b="1" u="sng">
                <a:solidFill>
                  <a:srgbClr val="FF6600"/>
                </a:solidFill>
              </a:rPr>
              <a:t>gözden düştü</a:t>
            </a:r>
            <a:r>
              <a:rPr lang="tr-TR" b="1">
                <a:solidFill>
                  <a:srgbClr val="FF6600"/>
                </a:solidFill>
              </a:rPr>
              <a:t>.</a:t>
            </a:r>
          </a:p>
          <a:p>
            <a:endParaRPr lang="tr-TR" b="1">
              <a:solidFill>
                <a:srgbClr val="FF6600"/>
              </a:solidFill>
            </a:endParaRPr>
          </a:p>
          <a:p>
            <a:r>
              <a:rPr lang="tr-TR" b="1">
                <a:solidFill>
                  <a:schemeClr val="hlink"/>
                </a:solidFill>
              </a:rPr>
              <a:t> Geç </a:t>
            </a:r>
            <a:r>
              <a:rPr lang="tr-TR" b="1" u="sng">
                <a:solidFill>
                  <a:schemeClr val="hlink"/>
                </a:solidFill>
              </a:rPr>
              <a:t>fark ettim</a:t>
            </a:r>
            <a:r>
              <a:rPr lang="tr-TR" b="1">
                <a:solidFill>
                  <a:schemeClr val="hlink"/>
                </a:solidFill>
              </a:rPr>
              <a:t> taşın sert olduğunu.</a:t>
            </a:r>
          </a:p>
        </p:txBody>
      </p:sp>
      <p:sp>
        <p:nvSpPr>
          <p:cNvPr id="4105" name="WordArt 9"/>
          <p:cNvSpPr>
            <a:spLocks noChangeArrowheads="1" noChangeShapeType="1" noTextEdit="1"/>
          </p:cNvSpPr>
          <p:nvPr/>
        </p:nvSpPr>
        <p:spPr bwMode="auto">
          <a:xfrm>
            <a:off x="3059113" y="260350"/>
            <a:ext cx="28194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r-T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CC00"/>
                </a:solidFill>
                <a:latin typeface="Arial Black"/>
              </a:rPr>
              <a:t>ÖRNEKLER</a:t>
            </a:r>
          </a:p>
        </p:txBody>
      </p:sp>
      <p:pic>
        <p:nvPicPr>
          <p:cNvPr id="4106" name="Picture 10" descr="keroker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2852738"/>
            <a:ext cx="2590800" cy="2452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  <p:bldP spid="410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pic1400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675333">
            <a:off x="5508625" y="4652963"/>
            <a:ext cx="2838450" cy="1965325"/>
          </a:xfrm>
          <a:prstGeom prst="rect">
            <a:avLst/>
          </a:prstGeom>
          <a:noFill/>
        </p:spPr>
      </p:pic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685800" y="228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b="1">
                <a:solidFill>
                  <a:schemeClr val="tx2"/>
                </a:solidFill>
              </a:rPr>
              <a:t>2- Özne:</a:t>
            </a:r>
            <a:endParaRPr lang="en-US" sz="4400" b="1">
              <a:solidFill>
                <a:schemeClr val="tx2"/>
              </a:solidFill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611188" y="1052513"/>
            <a:ext cx="8137525" cy="371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 b="1">
                <a:solidFill>
                  <a:srgbClr val="6699FF"/>
                </a:solidFill>
              </a:rPr>
              <a:t>Cümlede yüklemin bildirdiği işi, hareketi yapan ve yargıya konu olan unsurdur. Özneyi bulmak için yükleme “</a:t>
            </a:r>
            <a:r>
              <a:rPr lang="tr-TR" sz="2400" b="1" u="sng">
                <a:solidFill>
                  <a:srgbClr val="6699FF"/>
                </a:solidFill>
              </a:rPr>
              <a:t>Ne?, Kim</a:t>
            </a:r>
            <a:r>
              <a:rPr lang="tr-TR" sz="2400" b="1">
                <a:solidFill>
                  <a:srgbClr val="6699FF"/>
                </a:solidFill>
              </a:rPr>
              <a:t>?” sorularını sorarız.</a:t>
            </a:r>
          </a:p>
          <a:p>
            <a:endParaRPr lang="tr-TR" b="1">
              <a:solidFill>
                <a:srgbClr val="6699FF"/>
              </a:solidFill>
            </a:endParaRPr>
          </a:p>
          <a:p>
            <a:r>
              <a:rPr lang="tr-TR" b="1"/>
              <a:t>    </a:t>
            </a:r>
            <a:r>
              <a:rPr lang="tr-TR" b="1">
                <a:solidFill>
                  <a:schemeClr val="tx2"/>
                </a:solidFill>
              </a:rPr>
              <a:t>Örnek:</a:t>
            </a:r>
            <a:r>
              <a:rPr lang="tr-TR" b="1"/>
              <a:t> </a:t>
            </a:r>
          </a:p>
          <a:p>
            <a:r>
              <a:rPr lang="tr-TR" b="1"/>
              <a:t>     </a:t>
            </a:r>
            <a:r>
              <a:rPr lang="tr-TR" sz="2000" b="1" u="sng">
                <a:solidFill>
                  <a:srgbClr val="CC0000"/>
                </a:solidFill>
              </a:rPr>
              <a:t>Adam</a:t>
            </a:r>
            <a:r>
              <a:rPr lang="tr-TR" sz="2000" b="1">
                <a:solidFill>
                  <a:srgbClr val="CC0000"/>
                </a:solidFill>
              </a:rPr>
              <a:t> umursamadan gülüyordu.  (Gülen  kim?)</a:t>
            </a:r>
          </a:p>
          <a:p>
            <a:endParaRPr lang="tr-TR" sz="2000" b="1">
              <a:solidFill>
                <a:srgbClr val="CC0000"/>
              </a:solidFill>
            </a:endParaRPr>
          </a:p>
          <a:p>
            <a:r>
              <a:rPr lang="tr-TR" b="1"/>
              <a:t>    </a:t>
            </a:r>
            <a:r>
              <a:rPr lang="tr-TR" b="1" u="sng">
                <a:solidFill>
                  <a:srgbClr val="FF6600"/>
                </a:solidFill>
              </a:rPr>
              <a:t>Bizim evimiz</a:t>
            </a:r>
            <a:r>
              <a:rPr lang="tr-TR" b="1">
                <a:solidFill>
                  <a:srgbClr val="FF6600"/>
                </a:solidFill>
              </a:rPr>
              <a:t> köyün dışındaydı. (Köyün dışında olan ne?)</a:t>
            </a:r>
          </a:p>
          <a:p>
            <a:endParaRPr lang="tr-TR" b="1">
              <a:solidFill>
                <a:srgbClr val="FF6600"/>
              </a:solidFill>
            </a:endParaRPr>
          </a:p>
          <a:p>
            <a:r>
              <a:rPr lang="tr-TR" b="1"/>
              <a:t>    </a:t>
            </a:r>
            <a:r>
              <a:rPr lang="tr-TR" b="1">
                <a:solidFill>
                  <a:srgbClr val="CC0099"/>
                </a:solidFill>
              </a:rPr>
              <a:t>Dün akşam </a:t>
            </a:r>
            <a:r>
              <a:rPr lang="tr-TR" b="1" u="sng">
                <a:solidFill>
                  <a:srgbClr val="CC0099"/>
                </a:solidFill>
              </a:rPr>
              <a:t>babamın arkadaşı</a:t>
            </a:r>
            <a:r>
              <a:rPr lang="tr-TR" b="1">
                <a:solidFill>
                  <a:srgbClr val="CC0099"/>
                </a:solidFill>
              </a:rPr>
              <a:t> geldi bize.</a:t>
            </a:r>
          </a:p>
          <a:p>
            <a:endParaRPr lang="tr-TR" b="1">
              <a:solidFill>
                <a:srgbClr val="CC0099"/>
              </a:solidFill>
            </a:endParaRPr>
          </a:p>
          <a:p>
            <a:r>
              <a:rPr lang="tr-TR" b="1"/>
              <a:t>    </a:t>
            </a:r>
            <a:r>
              <a:rPr lang="tr-TR" b="1" u="sng">
                <a:solidFill>
                  <a:schemeClr val="folHlink"/>
                </a:solidFill>
              </a:rPr>
              <a:t>Çalışmak</a:t>
            </a:r>
            <a:r>
              <a:rPr lang="tr-TR" b="1">
                <a:solidFill>
                  <a:schemeClr val="folHlink"/>
                </a:solidFill>
              </a:rPr>
              <a:t> başarmaktır.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9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8" grpId="0"/>
      <p:bldP spid="51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1" name="Picture 7" descr="pic0778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1007669">
            <a:off x="7667625" y="5467350"/>
            <a:ext cx="1296988" cy="1195388"/>
          </a:xfrm>
          <a:prstGeom prst="rect">
            <a:avLst/>
          </a:prstGeom>
          <a:noFill/>
        </p:spPr>
      </p:pic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684213" y="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b="1">
                <a:solidFill>
                  <a:schemeClr val="tx2"/>
                </a:solidFill>
              </a:rPr>
              <a:t>Uyarı:</a:t>
            </a:r>
            <a:endParaRPr lang="en-US" sz="4400" b="1">
              <a:solidFill>
                <a:schemeClr val="tx2"/>
              </a:solidFill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250825" y="765175"/>
            <a:ext cx="8353425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400" b="1"/>
              <a:t>    </a:t>
            </a:r>
            <a:r>
              <a:rPr lang="tr-TR" sz="2400" b="1">
                <a:solidFill>
                  <a:schemeClr val="folHlink"/>
                </a:solidFill>
              </a:rPr>
              <a:t>Özneler cümlede yer alıp almamasına veya fiilin çatı özelliğine göre değişik isimler alır.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tr-TR" sz="2400" b="1">
              <a:solidFill>
                <a:schemeClr val="folHlink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400" b="1"/>
              <a:t>    </a:t>
            </a:r>
            <a:r>
              <a:rPr lang="tr-TR" sz="2400" b="1">
                <a:solidFill>
                  <a:srgbClr val="CC0000"/>
                </a:solidFill>
              </a:rPr>
              <a:t>a) Gerçek Özne:</a:t>
            </a:r>
            <a:r>
              <a:rPr lang="tr-TR" sz="2400" b="1"/>
              <a:t> </a:t>
            </a:r>
            <a:r>
              <a:rPr lang="tr-TR" sz="2400" b="1">
                <a:solidFill>
                  <a:srgbClr val="6699FF"/>
                </a:solidFill>
              </a:rPr>
              <a:t>Fiilin bildirdiği işi yapan öznedir.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400" b="1"/>
              <a:t>    Örnek: </a:t>
            </a:r>
            <a:r>
              <a:rPr lang="tr-TR" sz="2400" b="1" u="sng"/>
              <a:t>Ahmet</a:t>
            </a:r>
            <a:r>
              <a:rPr lang="tr-TR" sz="2400" b="1"/>
              <a:t> derslerine çok çalışır.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tr-TR" sz="2400" b="1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400" b="1"/>
              <a:t>    </a:t>
            </a:r>
            <a:r>
              <a:rPr lang="tr-TR" sz="2400" b="1">
                <a:solidFill>
                  <a:srgbClr val="CC0000"/>
                </a:solidFill>
              </a:rPr>
              <a:t>  - Gizli Özne:</a:t>
            </a:r>
            <a:r>
              <a:rPr lang="tr-TR" sz="2400" b="1"/>
              <a:t> </a:t>
            </a:r>
            <a:r>
              <a:rPr lang="tr-TR" sz="2400" b="1">
                <a:solidFill>
                  <a:srgbClr val="6699FF"/>
                </a:solidFill>
              </a:rPr>
              <a:t>Cümlede yer almayan öznedir.  Gizli özne yüklemden anlaşılır.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400" b="1">
                <a:solidFill>
                  <a:schemeClr val="tx2"/>
                </a:solidFill>
              </a:rPr>
              <a:t>    Örnek:</a:t>
            </a:r>
            <a:r>
              <a:rPr lang="tr-TR" sz="2400" b="1"/>
              <a:t> Bu imtihana çok çalıştı</a:t>
            </a:r>
            <a:r>
              <a:rPr lang="tr-TR" sz="2400" b="1" u="sng"/>
              <a:t>m</a:t>
            </a:r>
            <a:r>
              <a:rPr lang="tr-TR" sz="2400" b="1"/>
              <a:t>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tr-TR" sz="2400" b="1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400" b="1"/>
              <a:t>    </a:t>
            </a:r>
            <a:r>
              <a:rPr lang="tr-TR" sz="2400" b="1">
                <a:solidFill>
                  <a:srgbClr val="CC0000"/>
                </a:solidFill>
              </a:rPr>
              <a:t>c) Sözde Özne:</a:t>
            </a:r>
            <a:r>
              <a:rPr lang="tr-TR" sz="2400" b="1"/>
              <a:t> </a:t>
            </a:r>
            <a:r>
              <a:rPr lang="tr-TR" sz="2400" b="1">
                <a:solidFill>
                  <a:srgbClr val="6699FF"/>
                </a:solidFill>
              </a:rPr>
              <a:t>İşi yapmayan, yapılan işten  etkilenen öznedir.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400" b="1"/>
              <a:t>    </a:t>
            </a:r>
            <a:r>
              <a:rPr lang="tr-TR" sz="2400" b="1">
                <a:solidFill>
                  <a:schemeClr val="tx2"/>
                </a:solidFill>
              </a:rPr>
              <a:t>Örnek:</a:t>
            </a:r>
            <a:r>
              <a:rPr lang="tr-TR" sz="2400" b="1"/>
              <a:t> Cam kırıldı. Sokaklar süpürüldü.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1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  <p:bldP spid="615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 descr="pic2873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5157788"/>
            <a:ext cx="2684463" cy="1487487"/>
          </a:xfrm>
          <a:prstGeom prst="rect">
            <a:avLst/>
          </a:prstGeom>
          <a:noFill/>
        </p:spPr>
      </p:pic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684213" y="26035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b="1">
                <a:solidFill>
                  <a:schemeClr val="tx2"/>
                </a:solidFill>
              </a:rPr>
              <a:t>B)Yardımcı Öğeler:</a:t>
            </a:r>
            <a:endParaRPr lang="en-US" sz="4400" b="1">
              <a:solidFill>
                <a:schemeClr val="tx2"/>
              </a:solidFill>
            </a:endParaRP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900113" y="1341438"/>
            <a:ext cx="755967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 b="1">
                <a:solidFill>
                  <a:srgbClr val="FF6600"/>
                </a:solidFill>
              </a:rPr>
              <a:t>1-Nesne: Cümlede öznenin yaptığı işten etkilenen varlığa “nesne” denir. Nesneyi bulmak için yükleme “</a:t>
            </a:r>
            <a:r>
              <a:rPr lang="tr-TR" sz="2400" b="1" u="sng">
                <a:solidFill>
                  <a:srgbClr val="FF6600"/>
                </a:solidFill>
              </a:rPr>
              <a:t>Neyi? Kimi</a:t>
            </a:r>
            <a:r>
              <a:rPr lang="tr-TR" sz="2400" b="1">
                <a:solidFill>
                  <a:srgbClr val="FF6600"/>
                </a:solidFill>
              </a:rPr>
              <a:t>?” ve özneyi bulduktan sonra “</a:t>
            </a:r>
            <a:r>
              <a:rPr lang="tr-TR" sz="2400" b="1" u="sng">
                <a:solidFill>
                  <a:srgbClr val="FF6600"/>
                </a:solidFill>
              </a:rPr>
              <a:t>Ne</a:t>
            </a:r>
            <a:r>
              <a:rPr lang="tr-TR" sz="2400" b="1">
                <a:solidFill>
                  <a:srgbClr val="FF6600"/>
                </a:solidFill>
              </a:rPr>
              <a:t>” soruları sorulur. </a:t>
            </a:r>
          </a:p>
          <a:p>
            <a:endParaRPr lang="tr-TR" sz="2400" b="1">
              <a:solidFill>
                <a:srgbClr val="FF6600"/>
              </a:solidFill>
            </a:endParaRPr>
          </a:p>
          <a:p>
            <a:r>
              <a:rPr lang="tr-TR" sz="2400" b="1">
                <a:solidFill>
                  <a:srgbClr val="FF6600"/>
                </a:solidFill>
              </a:rPr>
              <a:t>    Uyarı: “Ne” sorusu özneyi bulmak için de sorulduğu için bir cümlenin önce yüklemi, sonra öznesi, daha sonra nesnesi bulunmalıdır. (Y.Ö.N.)</a:t>
            </a:r>
          </a:p>
          <a:p>
            <a:endParaRPr lang="tr-TR" sz="2400" b="1">
              <a:solidFill>
                <a:srgbClr val="FF6600"/>
              </a:solidFill>
            </a:endParaRPr>
          </a:p>
          <a:p>
            <a:r>
              <a:rPr lang="tr-TR" sz="2400" b="1">
                <a:solidFill>
                  <a:srgbClr val="FF6600"/>
                </a:solidFill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8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utoUpdateAnimBg="0"/>
      <p:bldP spid="71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 descr="pic0317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4292600"/>
            <a:ext cx="2276475" cy="2276475"/>
          </a:xfrm>
          <a:prstGeom prst="rect">
            <a:avLst/>
          </a:prstGeom>
          <a:noFill/>
        </p:spPr>
      </p:pic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85800" y="304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b="1">
                <a:solidFill>
                  <a:schemeClr val="tx2"/>
                </a:solidFill>
              </a:rPr>
              <a:t>A) Belirtili Nesne:</a:t>
            </a:r>
            <a:endParaRPr lang="en-US" sz="4400" b="1">
              <a:solidFill>
                <a:schemeClr val="tx2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79388" y="981075"/>
            <a:ext cx="8137525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tr-TR" sz="2400" b="1"/>
              <a:t>    </a:t>
            </a:r>
            <a:r>
              <a:rPr lang="tr-TR" sz="2400" b="1">
                <a:solidFill>
                  <a:srgbClr val="008000"/>
                </a:solidFill>
              </a:rPr>
              <a:t>Nesne görevinde bulunan söz ismin –i hal ekini almışsa bu tür nesneye belirtili nesne denir. Yükleme sorulan “</a:t>
            </a:r>
            <a:r>
              <a:rPr lang="tr-TR" sz="2400" b="1" u="sng">
                <a:solidFill>
                  <a:srgbClr val="008000"/>
                </a:solidFill>
              </a:rPr>
              <a:t>Neyi? Kimi</a:t>
            </a:r>
            <a:r>
              <a:rPr lang="tr-TR" sz="2400" b="1">
                <a:solidFill>
                  <a:srgbClr val="008000"/>
                </a:solidFill>
              </a:rPr>
              <a:t>?” sorularına cevap verir. </a:t>
            </a:r>
          </a:p>
          <a:p>
            <a:pPr marL="342900" indent="-342900">
              <a:spcBef>
                <a:spcPct val="20000"/>
              </a:spcBef>
            </a:pPr>
            <a:r>
              <a:rPr lang="tr-TR" sz="2400" b="1"/>
              <a:t>    </a:t>
            </a:r>
            <a:r>
              <a:rPr lang="tr-TR" sz="2400" b="1">
                <a:solidFill>
                  <a:srgbClr val="6699FF"/>
                </a:solidFill>
              </a:rPr>
              <a:t>Nesne tek kelimeden oluşabileceği gibi bir   kelime grubundan da oluşabilir.</a:t>
            </a:r>
          </a:p>
          <a:p>
            <a:pPr marL="342900" indent="-342900">
              <a:spcBef>
                <a:spcPct val="20000"/>
              </a:spcBef>
            </a:pPr>
            <a:r>
              <a:rPr lang="tr-TR" sz="2400" b="1"/>
              <a:t>   </a:t>
            </a:r>
            <a:r>
              <a:rPr lang="tr-TR" sz="2400" b="1">
                <a:solidFill>
                  <a:srgbClr val="CC0099"/>
                </a:solidFill>
              </a:rPr>
              <a:t>Örnek: </a:t>
            </a:r>
          </a:p>
          <a:p>
            <a:pPr marL="342900" indent="-342900">
              <a:spcBef>
                <a:spcPct val="20000"/>
              </a:spcBef>
            </a:pPr>
            <a:r>
              <a:rPr lang="tr-TR" sz="2400" b="1">
                <a:solidFill>
                  <a:srgbClr val="CC0099"/>
                </a:solidFill>
              </a:rPr>
              <a:t>	</a:t>
            </a:r>
            <a:r>
              <a:rPr lang="tr-TR" sz="2400" b="1" u="sng">
                <a:solidFill>
                  <a:srgbClr val="CC0099"/>
                </a:solidFill>
              </a:rPr>
              <a:t>Türkçe dersini</a:t>
            </a:r>
            <a:r>
              <a:rPr lang="tr-TR" sz="2400" b="1">
                <a:solidFill>
                  <a:srgbClr val="CC0099"/>
                </a:solidFill>
              </a:rPr>
              <a:t> çok seviyordu. (Neyi seviyordu?)</a:t>
            </a:r>
          </a:p>
          <a:p>
            <a:pPr marL="342900" indent="-342900">
              <a:spcBef>
                <a:spcPct val="20000"/>
              </a:spcBef>
            </a:pPr>
            <a:r>
              <a:rPr lang="tr-TR" sz="2400" b="1">
                <a:solidFill>
                  <a:srgbClr val="CC0099"/>
                </a:solidFill>
              </a:rPr>
              <a:t>    </a:t>
            </a:r>
            <a:r>
              <a:rPr lang="tr-TR" sz="2400" b="1" u="sng">
                <a:solidFill>
                  <a:srgbClr val="CC0099"/>
                </a:solidFill>
              </a:rPr>
              <a:t>Eski günleri</a:t>
            </a:r>
            <a:r>
              <a:rPr lang="tr-TR" sz="2400" b="1">
                <a:solidFill>
                  <a:srgbClr val="CC0099"/>
                </a:solidFill>
              </a:rPr>
              <a:t> çok özledik.</a:t>
            </a:r>
          </a:p>
          <a:p>
            <a:pPr marL="342900" indent="-342900">
              <a:spcBef>
                <a:spcPct val="20000"/>
              </a:spcBef>
            </a:pPr>
            <a:r>
              <a:rPr lang="tr-TR" sz="2400" b="1">
                <a:solidFill>
                  <a:srgbClr val="CC0099"/>
                </a:solidFill>
              </a:rPr>
              <a:t>    </a:t>
            </a:r>
            <a:r>
              <a:rPr lang="tr-TR" sz="2400" b="1" u="sng">
                <a:solidFill>
                  <a:srgbClr val="CC0099"/>
                </a:solidFill>
              </a:rPr>
              <a:t>Onun gibisini</a:t>
            </a:r>
            <a:r>
              <a:rPr lang="tr-TR" sz="2400" b="1">
                <a:solidFill>
                  <a:srgbClr val="CC0099"/>
                </a:solidFill>
              </a:rPr>
              <a:t> görmedim hayatımda.</a:t>
            </a:r>
          </a:p>
          <a:p>
            <a:pPr marL="342900" indent="-342900">
              <a:spcBef>
                <a:spcPct val="20000"/>
              </a:spcBef>
            </a:pPr>
            <a:r>
              <a:rPr lang="tr-TR" sz="2400" b="1">
                <a:solidFill>
                  <a:srgbClr val="CC0099"/>
                </a:solidFill>
              </a:rPr>
              <a:t>    </a:t>
            </a:r>
            <a:r>
              <a:rPr lang="tr-TR" sz="2400" b="1" u="sng">
                <a:solidFill>
                  <a:srgbClr val="CC0099"/>
                </a:solidFill>
              </a:rPr>
              <a:t>Bugünkü gazeteleri</a:t>
            </a:r>
            <a:r>
              <a:rPr lang="tr-TR" sz="2400" b="1">
                <a:solidFill>
                  <a:srgbClr val="CC0099"/>
                </a:solidFill>
              </a:rPr>
              <a:t> okudun mu?</a:t>
            </a:r>
            <a:endParaRPr lang="en-US" sz="2400" b="1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autoUpdateAnimBg="0"/>
      <p:bldP spid="820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685800" y="304800"/>
            <a:ext cx="777240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b="1">
                <a:solidFill>
                  <a:schemeClr val="tx2"/>
                </a:solidFill>
              </a:rPr>
              <a:t>B) Belirtisiz Nesne:</a:t>
            </a:r>
            <a:endParaRPr lang="en-US" sz="4400" b="1">
              <a:solidFill>
                <a:schemeClr val="tx2"/>
              </a:solidFill>
            </a:endParaRP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250825" y="1268413"/>
            <a:ext cx="807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800" b="1"/>
              <a:t>    </a:t>
            </a:r>
            <a:r>
              <a:rPr lang="tr-TR" sz="2800" b="1">
                <a:solidFill>
                  <a:srgbClr val="CC0099"/>
                </a:solidFill>
              </a:rPr>
              <a:t>Nesne görevinde bulunan kelime yalın halde bulunuyorsa bu durumdaki nesneye belirtisiz nesne denir. Yükleme özneyi bulduktan sonra sorduğumuz “Ne?” sorusuna cevap olur.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800" b="1"/>
              <a:t>  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800" b="1"/>
              <a:t>    </a:t>
            </a:r>
            <a:r>
              <a:rPr lang="tr-TR" sz="2800" b="1" u="sng">
                <a:solidFill>
                  <a:schemeClr val="tx2"/>
                </a:solidFill>
              </a:rPr>
              <a:t>Örnek:</a:t>
            </a:r>
            <a:r>
              <a:rPr lang="tr-TR" sz="2800" b="1" u="sng"/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800" b="1"/>
              <a:t>	</a:t>
            </a:r>
            <a:r>
              <a:rPr lang="tr-TR" sz="2800" b="1">
                <a:solidFill>
                  <a:srgbClr val="6699FF"/>
                </a:solidFill>
              </a:rPr>
              <a:t>Önce durmadan </a:t>
            </a:r>
            <a:r>
              <a:rPr lang="tr-TR" sz="2800" b="1" u="sng">
                <a:solidFill>
                  <a:srgbClr val="6699FF"/>
                </a:solidFill>
              </a:rPr>
              <a:t>su</a:t>
            </a:r>
            <a:r>
              <a:rPr lang="tr-TR" sz="2800" b="1">
                <a:solidFill>
                  <a:srgbClr val="6699FF"/>
                </a:solidFill>
              </a:rPr>
              <a:t> içti. (Ne içti?)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800" b="1">
                <a:solidFill>
                  <a:srgbClr val="6699FF"/>
                </a:solidFill>
              </a:rPr>
              <a:t>    </a:t>
            </a:r>
            <a:r>
              <a:rPr lang="tr-TR" sz="2800" b="1">
                <a:solidFill>
                  <a:srgbClr val="008000"/>
                </a:solidFill>
              </a:rPr>
              <a:t>Pazardan </a:t>
            </a:r>
            <a:r>
              <a:rPr lang="tr-TR" sz="2800" b="1" u="sng">
                <a:solidFill>
                  <a:srgbClr val="008000"/>
                </a:solidFill>
              </a:rPr>
              <a:t>elma</a:t>
            </a:r>
            <a:r>
              <a:rPr lang="tr-TR" sz="2800" b="1">
                <a:solidFill>
                  <a:srgbClr val="008000"/>
                </a:solidFill>
              </a:rPr>
              <a:t> almış.    (Ne almış?)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800" b="1">
                <a:solidFill>
                  <a:srgbClr val="6699FF"/>
                </a:solidFill>
              </a:rPr>
              <a:t>    </a:t>
            </a:r>
            <a:r>
              <a:rPr lang="tr-TR" sz="2800" b="1">
                <a:solidFill>
                  <a:srgbClr val="FF6600"/>
                </a:solidFill>
              </a:rPr>
              <a:t>Sabahtan beri </a:t>
            </a:r>
            <a:r>
              <a:rPr lang="tr-TR" sz="2800" b="1" u="sng">
                <a:solidFill>
                  <a:srgbClr val="FF6600"/>
                </a:solidFill>
              </a:rPr>
              <a:t>kitap</a:t>
            </a:r>
            <a:r>
              <a:rPr lang="tr-TR" sz="2800" b="1">
                <a:solidFill>
                  <a:srgbClr val="FF6600"/>
                </a:solidFill>
              </a:rPr>
              <a:t> okuyor.     (Ne okuyor?)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800" b="1">
                <a:solidFill>
                  <a:srgbClr val="6699FF"/>
                </a:solidFill>
              </a:rPr>
              <a:t>    </a:t>
            </a:r>
            <a:r>
              <a:rPr lang="tr-TR" sz="2800" b="1">
                <a:solidFill>
                  <a:srgbClr val="CC0000"/>
                </a:solidFill>
              </a:rPr>
              <a:t>Ünlü yazar, </a:t>
            </a:r>
            <a:r>
              <a:rPr lang="tr-TR" sz="2800" b="1" u="sng">
                <a:solidFill>
                  <a:srgbClr val="CC0000"/>
                </a:solidFill>
              </a:rPr>
              <a:t>birkaç makale</a:t>
            </a:r>
            <a:r>
              <a:rPr lang="tr-TR" sz="2800" b="1">
                <a:solidFill>
                  <a:srgbClr val="CC0000"/>
                </a:solidFill>
              </a:rPr>
              <a:t> yazdı.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tr-TR" sz="2800" b="1"/>
              <a:t>    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 autoUpdateAnimBg="0"/>
      <p:bldP spid="922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7" name="Picture 7" descr="pic2368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5705475"/>
            <a:ext cx="1079500" cy="995363"/>
          </a:xfrm>
          <a:prstGeom prst="rect">
            <a:avLst/>
          </a:prstGeom>
          <a:noFill/>
        </p:spPr>
      </p:pic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tr-TR" sz="4400" b="1">
                <a:solidFill>
                  <a:schemeClr val="tx2"/>
                </a:solidFill>
              </a:rPr>
              <a:t>2- Dolaylı Tümleç:</a:t>
            </a:r>
            <a:endParaRPr lang="en-US" sz="4400" b="1">
              <a:solidFill>
                <a:schemeClr val="tx2"/>
              </a:solidFill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539750" y="1268413"/>
            <a:ext cx="7705725" cy="403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tr-TR" sz="2400" b="1">
                <a:solidFill>
                  <a:srgbClr val="FF6600"/>
                </a:solidFill>
              </a:rPr>
              <a:t>Cümlede yüklemin anlamını yer bakımından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tr-TR" sz="2400" b="1">
                <a:solidFill>
                  <a:srgbClr val="FF6600"/>
                </a:solidFill>
              </a:rPr>
              <a:t>tamamlayan sözlere denir.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tr-TR" sz="2400" b="1">
              <a:solidFill>
                <a:srgbClr val="FF6600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tr-TR" sz="2400" b="1">
                <a:solidFill>
                  <a:srgbClr val="FF6600"/>
                </a:solidFill>
              </a:rPr>
              <a:t>Dolaylı tümleç olan kelimeler mutlaka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tr-TR" sz="2400" b="1">
                <a:solidFill>
                  <a:srgbClr val="FF6600"/>
                </a:solidFill>
              </a:rPr>
              <a:t>ismin “-e, -de, -den” hallerinden birinde bulunur.</a:t>
            </a:r>
            <a:r>
              <a:rPr lang="tr-TR" sz="2400" b="1"/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endParaRPr lang="tr-TR" sz="2400" b="1"/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tr-TR" sz="2400" b="1"/>
              <a:t>Dolaylı tümleci bulmak için yükleme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tr-TR" sz="2400" b="1">
                <a:solidFill>
                  <a:srgbClr val="CC0000"/>
                </a:solidFill>
              </a:rPr>
              <a:t>“Kime?, Kimde?, Kimden?, Neye?,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tr-TR" sz="2400" b="1">
                <a:solidFill>
                  <a:srgbClr val="CC0000"/>
                </a:solidFill>
              </a:rPr>
              <a:t>Neyde?, Neyden?, Nereye?, Nerede?,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tr-TR" sz="2400" b="1">
                <a:solidFill>
                  <a:srgbClr val="CC0000"/>
                </a:solidFill>
              </a:rPr>
              <a:t>Nereden?”</a:t>
            </a:r>
            <a:r>
              <a:rPr lang="tr-TR" sz="2400" b="1"/>
              <a:t> soruları sorulur.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8" grpId="0" autoUpdateAnimBg="0"/>
      <p:bldP spid="10249" grpId="0"/>
    </p:bld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725</Words>
  <Application>Microsoft Office PowerPoint</Application>
  <PresentationFormat>Ekran Gösterisi (4:3)</PresentationFormat>
  <Paragraphs>141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Arial</vt:lpstr>
      <vt:lpstr>Times New Roman</vt:lpstr>
      <vt:lpstr>Varsayılan Tasarım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ömür</dc:creator>
  <cp:lastModifiedBy>FG</cp:lastModifiedBy>
  <cp:revision>36</cp:revision>
  <dcterms:created xsi:type="dcterms:W3CDTF">2006-05-03T18:19:10Z</dcterms:created>
  <dcterms:modified xsi:type="dcterms:W3CDTF">2014-01-19T22:26:46Z</dcterms:modified>
</cp:coreProperties>
</file>