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17" r:id="rId4"/>
    <p:sldId id="318" r:id="rId5"/>
    <p:sldId id="310" r:id="rId6"/>
    <p:sldId id="316" r:id="rId7"/>
    <p:sldId id="311" r:id="rId8"/>
    <p:sldId id="312" r:id="rId9"/>
    <p:sldId id="313" r:id="rId10"/>
    <p:sldId id="314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299" r:id="rId31"/>
    <p:sldId id="315" r:id="rId32"/>
    <p:sldId id="319" r:id="rId33"/>
    <p:sldId id="301" r:id="rId34"/>
    <p:sldId id="305" r:id="rId35"/>
    <p:sldId id="321" r:id="rId36"/>
    <p:sldId id="326" r:id="rId37"/>
    <p:sldId id="327" r:id="rId38"/>
    <p:sldId id="322" r:id="rId39"/>
    <p:sldId id="323" r:id="rId40"/>
    <p:sldId id="324" r:id="rId41"/>
    <p:sldId id="325" r:id="rId42"/>
    <p:sldId id="348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5050"/>
    <a:srgbClr val="00FF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46DD2-81B7-44B6-9D60-5EC21047EFEB}" type="datetimeFigureOut">
              <a:rPr lang="tr-TR" smtClean="0"/>
              <a:pPr/>
              <a:t>07.12.2014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5C3C-FFE2-4EAD-824D-A39314F808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0374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A1D7-7559-4322-AAC0-30E232FDD0F5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6771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223D-4D01-4962-9A5E-37EA95E4B0B6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533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D11F-F037-44D3-80BB-A838E7A66988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7007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564C-C8CD-4C24-A7D7-2F417CB47D7F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4705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BE3E-573A-4694-863A-E247D92CB23E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3082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770E-1BBF-4578-8A3D-2C24F2959912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4184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77EC-EF07-4B19-ADB0-E603546C0950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5524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ADFE-1EF8-4D8B-857D-36C3D6F07755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66697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81E2-74B6-44B6-AC14-80B788B673AD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6036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5760-B097-40E7-A989-4166328843F9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9207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CBD7-6513-433C-BF90-3EFB45C82B1B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1401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6CE7-22E6-46DD-82C7-7C383CCA0A75}" type="datetime1">
              <a:rPr lang="tr-TR" smtClean="0"/>
              <a:pPr/>
              <a:t>07.12.2014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www.dilimce.com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F0A7-3BA0-4D1E-8A28-5E098B19D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6372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debiyatogretmeni.net/orta_oyunu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76673"/>
            <a:ext cx="353443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592" y="476672"/>
            <a:ext cx="324383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3456384" cy="2702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74166"/>
            <a:ext cx="3577456" cy="2838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420888"/>
            <a:ext cx="37607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549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32602" cy="573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99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547664" y="1124744"/>
            <a:ext cx="6413935" cy="1754326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YENİ ÖĞRENDİĞİMİZ </a:t>
            </a:r>
          </a:p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KELİMELER</a:t>
            </a:r>
            <a:endParaRPr lang="tr-T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547664" y="3573016"/>
            <a:ext cx="6448497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BULMACAYI ÇÖZELİM</a:t>
            </a:r>
            <a:endParaRPr lang="tr-TR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12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44612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13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44612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tr-TR" b="1" dirty="0" smtClean="0"/>
              <a:t>Erkeklerin giydiği genellikle keçeden, ucu sivri veya yüksek başlık.</a:t>
            </a:r>
            <a:endParaRPr lang="tr-T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14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44612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tr-TR" b="1" dirty="0" smtClean="0"/>
              <a:t>Erkeklerin giydiği genellikle keçeden, ucu sivri veya yüksek başlık.</a:t>
            </a:r>
            <a:endParaRPr lang="tr-TR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15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44612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Ululuk, büyüklük.</a:t>
            </a:r>
            <a:endParaRPr lang="tr-TR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44612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Ululuk, büyüklük.</a:t>
            </a:r>
            <a:endParaRPr lang="tr-TR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44612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Açık artırma.</a:t>
            </a:r>
            <a:endParaRPr lang="tr-TR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Açık artırma.</a:t>
            </a:r>
            <a:endParaRPr lang="tr-TR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19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Arkalıksız sandalye.</a:t>
            </a:r>
            <a:endParaRPr lang="tr-TR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HAZIRLIK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r-TR" b="1" dirty="0" smtClean="0">
                <a:solidFill>
                  <a:srgbClr val="0070C0"/>
                </a:solidFill>
              </a:rPr>
              <a:t>Sinema ve tiyatro bugünkü anlamıyla yok iken insanlar hangi tür seyirlik oyunlarını izliyorlardı?</a:t>
            </a:r>
          </a:p>
          <a:p>
            <a:pPr>
              <a:buFontTx/>
              <a:buChar char="-"/>
            </a:pPr>
            <a:r>
              <a:rPr lang="tr-TR" b="1" dirty="0" smtClean="0">
                <a:solidFill>
                  <a:srgbClr val="C00000"/>
                </a:solidFill>
              </a:rPr>
              <a:t>Hacivat ile Karagöz ve Kavuklu ile Pişekâr size neleri çağrıştırıyor?</a:t>
            </a:r>
          </a:p>
          <a:p>
            <a:pPr>
              <a:buFontTx/>
              <a:buChar char="-"/>
            </a:pPr>
            <a:r>
              <a:rPr lang="tr-TR" b="1" dirty="0" smtClean="0">
                <a:solidFill>
                  <a:srgbClr val="00B050"/>
                </a:solidFill>
              </a:rPr>
              <a:t>Metnin içeriğinde neler anlatılmış olabilir?</a:t>
            </a:r>
          </a:p>
          <a:p>
            <a:pPr>
              <a:buNone/>
            </a:pPr>
            <a:r>
              <a:rPr lang="tr-TR" b="1" dirty="0" smtClean="0"/>
              <a:t>- Metnin görselleri metnin içeriği hakkında bilgi veriyor mu? Neden?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999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20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Arkalıksız sandalye.</a:t>
            </a:r>
            <a:endParaRPr lang="tr-TR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707904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Çeşit çeşit, çeşitli.</a:t>
            </a:r>
            <a:endParaRPr lang="tr-TR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635896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Çeşit çeşit, çeşitli.</a:t>
            </a:r>
            <a:endParaRPr lang="tr-TR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23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635896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Düz yakalı, önü ilikli bir ceket türü.</a:t>
            </a:r>
            <a:endParaRPr lang="tr-TR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635896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Düz yakalı, önü ilikli bir ceket türü.</a:t>
            </a:r>
            <a:endParaRPr lang="tr-TR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635896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 Gezme, gezinme.</a:t>
            </a:r>
            <a:endParaRPr lang="tr-TR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635896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 Gezme, gezinme.</a:t>
            </a:r>
            <a:endParaRPr lang="tr-TR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27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3707904" y="5805264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Oyun, </a:t>
            </a:r>
            <a:r>
              <a:rPr lang="tr-TR" sz="2400" b="1" dirty="0" err="1" smtClean="0"/>
              <a:t>tiyaro</a:t>
            </a:r>
            <a:r>
              <a:rPr lang="tr-TR" sz="2400" b="1" dirty="0" smtClean="0"/>
              <a:t> oyunu.</a:t>
            </a:r>
            <a:endParaRPr lang="tr-TR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28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Dikdörtgen"/>
          <p:cNvSpPr/>
          <p:nvPr/>
        </p:nvSpPr>
        <p:spPr>
          <a:xfrm>
            <a:off x="3635896" y="5733256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Oyun, </a:t>
            </a:r>
            <a:r>
              <a:rPr lang="tr-TR" sz="2400" b="1" dirty="0" err="1" smtClean="0"/>
              <a:t>tiyaro</a:t>
            </a:r>
            <a:r>
              <a:rPr lang="tr-TR" sz="2400" b="1" dirty="0" smtClean="0"/>
              <a:t> oyunu.</a:t>
            </a:r>
            <a:endParaRPr lang="tr-TR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29</a:t>
            </a:fld>
            <a:endParaRPr lang="tr-TR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1403650" y="476670"/>
          <a:ext cx="6120680" cy="5579596"/>
        </p:xfrm>
        <a:graphic>
          <a:graphicData uri="http://schemas.openxmlformats.org/drawingml/2006/table">
            <a:tbl>
              <a:tblPr/>
              <a:tblGrid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  <a:gridCol w="612068"/>
              </a:tblGrid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Ü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İ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51"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55" marR="9355" marT="93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Dikdörtgen"/>
          <p:cNvSpPr/>
          <p:nvPr/>
        </p:nvSpPr>
        <p:spPr>
          <a:xfrm>
            <a:off x="899592" y="1196752"/>
            <a:ext cx="4572000" cy="830997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tr-TR" sz="2400" b="1" dirty="0" smtClean="0"/>
              <a:t>Yeni öğrendiğiniz kelimeleri kelime defterinize yazınız.</a:t>
            </a:r>
            <a:endParaRPr lang="tr-TR" sz="2400" b="1" dirty="0"/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013176"/>
            <a:ext cx="2339077" cy="1125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1196752"/>
            <a:ext cx="4572000" cy="4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tr-TR" dirty="0">
                <a:latin typeface="Calibri" pitchFamily="34" charset="0"/>
                <a:cs typeface="Calibri" pitchFamily="34" charset="0"/>
              </a:rPr>
              <a:t> Orta oyunu, çevresi izleyicilerle çevrili bir alan içinde oynanan, yazılı metne dayanmayan, içinde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müzik de </a:t>
            </a:r>
            <a:r>
              <a:rPr lang="tr-TR" dirty="0">
                <a:latin typeface="Calibri" pitchFamily="34" charset="0"/>
                <a:cs typeface="Calibri" pitchFamily="34" charset="0"/>
              </a:rPr>
              <a:t>bulunan doğaçlama bir oyundur.</a:t>
            </a:r>
          </a:p>
          <a:p>
            <a:pPr algn="just">
              <a:lnSpc>
                <a:spcPct val="150000"/>
              </a:lnSpc>
              <a:buClr>
                <a:schemeClr val="hlink"/>
              </a:buClr>
              <a:buFontTx/>
              <a:buChar char="•"/>
            </a:pPr>
            <a:r>
              <a:rPr lang="tr-TR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Orta </a:t>
            </a:r>
            <a:r>
              <a:rPr lang="tr-TR" dirty="0">
                <a:latin typeface="Calibri" pitchFamily="34" charset="0"/>
                <a:cs typeface="Calibri" pitchFamily="34" charset="0"/>
              </a:rPr>
              <a:t>oyunu, han ya da kahvehane gibi kapalı yerlerde de oynanmakla birlikte, genel olarak açık yerlerde ortada oynanan bir oyundur. Oyunun oynandığı yuvarlak ya da oval alana </a:t>
            </a:r>
            <a:r>
              <a:rPr lang="tr-T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palanga</a:t>
            </a:r>
            <a:r>
              <a:rPr lang="tr-TR" dirty="0">
                <a:latin typeface="Calibri" pitchFamily="34" charset="0"/>
                <a:cs typeface="Calibri" pitchFamily="34" charset="0"/>
              </a:rPr>
              <a:t> denir. Genellikle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İstanbul’da </a:t>
            </a:r>
            <a:r>
              <a:rPr lang="tr-TR" dirty="0">
                <a:latin typeface="Calibri" pitchFamily="34" charset="0"/>
                <a:cs typeface="Calibri" pitchFamily="34" charset="0"/>
              </a:rPr>
              <a:t>mahalle ve kahvehanelerde eğlencelik bir oyundur.</a:t>
            </a:r>
          </a:p>
        </p:txBody>
      </p:sp>
      <p:pic>
        <p:nvPicPr>
          <p:cNvPr id="6" name="Picture 7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295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ORTA OYUNU NEDİR?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908720"/>
            <a:ext cx="655272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1. Orta oyunu nerede oynanır? Oynandığı yer bakımından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hangi oyunlarla benzerlik gösterir?</a:t>
            </a:r>
          </a:p>
          <a:p>
            <a:endParaRPr lang="tr-TR" b="1" dirty="0" smtClean="0"/>
          </a:p>
          <a:p>
            <a:r>
              <a:rPr lang="tr-TR" b="1" dirty="0" smtClean="0"/>
              <a:t>2. Orta oyunu adını nereden almaktadır?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00B050"/>
                </a:solidFill>
              </a:rPr>
              <a:t>3. Orta oyunun dekoru nasıldır?</a:t>
            </a:r>
          </a:p>
          <a:p>
            <a:endParaRPr lang="tr-TR" b="1" dirty="0" smtClean="0"/>
          </a:p>
          <a:p>
            <a:r>
              <a:rPr lang="tr-TR" b="1" dirty="0" smtClean="0"/>
              <a:t>4. “Kendi yerli kıyafetlerine göre giyinen diğer bütün</a:t>
            </a:r>
          </a:p>
          <a:p>
            <a:r>
              <a:rPr lang="tr-TR" b="1" dirty="0" smtClean="0"/>
              <a:t>tipler </a:t>
            </a:r>
            <a:r>
              <a:rPr lang="tr-TR" b="1" dirty="0" err="1" smtClean="0"/>
              <a:t>Karagöz’dekilerinin</a:t>
            </a:r>
            <a:r>
              <a:rPr lang="tr-TR" b="1" dirty="0" smtClean="0"/>
              <a:t> canlısı idi.” sözünden ne anlıyorsunuz?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5. Orta oyununda oynayanlar kimlerdi? Rollerini nasıl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öğrenirlerdi?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rgbClr val="002060"/>
                </a:solidFill>
              </a:rPr>
              <a:t>6. Metinde hangi orta oyunu isimleri geçmektedir?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7. Orta oyunu hangi bölümlerden oluşmaktadır?</a:t>
            </a:r>
          </a:p>
          <a:p>
            <a:endParaRPr lang="tr-TR" b="1" dirty="0" smtClean="0"/>
          </a:p>
          <a:p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8. Metnin sonuç paragrafında ne anlatılmak istenmiştir?</a:t>
            </a: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28" y="210235"/>
            <a:ext cx="8496944" cy="46166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METNİ ÇÖZÜMLEYELİM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132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2656"/>
            <a:ext cx="807963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2771800" y="198884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580112" y="328498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771800" y="393305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508104" y="573325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93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462944" cy="443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2771800" y="76470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868144" y="213285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771800" y="342900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2656"/>
            <a:ext cx="8953972" cy="564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üz Bağlayıcı"/>
          <p:cNvCxnSpPr/>
          <p:nvPr/>
        </p:nvCxnSpPr>
        <p:spPr>
          <a:xfrm>
            <a:off x="5436096" y="1340768"/>
            <a:ext cx="64807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6300192" y="1628800"/>
            <a:ext cx="64807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2051720" y="2348880"/>
            <a:ext cx="648072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6156176" y="2564904"/>
            <a:ext cx="648072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14 Düz Bağlayıcı"/>
          <p:cNvCxnSpPr/>
          <p:nvPr/>
        </p:nvCxnSpPr>
        <p:spPr>
          <a:xfrm>
            <a:off x="2915816" y="3356992"/>
            <a:ext cx="432048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>
            <a:off x="3419872" y="3356992"/>
            <a:ext cx="432048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853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96" y="476672"/>
            <a:ext cx="8953204" cy="574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1475656" y="1412776"/>
            <a:ext cx="2864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Okumamış bir halk adamıdır.</a:t>
            </a:r>
          </a:p>
          <a:p>
            <a:r>
              <a:rPr lang="tr-TR" dirty="0" err="1" smtClean="0"/>
              <a:t>Haciva</a:t>
            </a:r>
            <a:r>
              <a:rPr lang="tr-TR" dirty="0" smtClean="0"/>
              <a:t>^’</a:t>
            </a:r>
            <a:r>
              <a:rPr lang="tr-TR" dirty="0" err="1" smtClean="0"/>
              <a:t>ın</a:t>
            </a:r>
            <a:r>
              <a:rPr lang="tr-TR" dirty="0" smtClean="0"/>
              <a:t> kullandığı yabancı</a:t>
            </a:r>
          </a:p>
          <a:p>
            <a:r>
              <a:rPr lang="tr-TR" dirty="0" smtClean="0"/>
              <a:t>Kelimeleri anlamaz</a:t>
            </a:r>
          </a:p>
        </p:txBody>
      </p:sp>
    </p:spTree>
    <p:extLst>
      <p:ext uri="{BB962C8B-B14F-4D97-AF65-F5344CB8AC3E}">
        <p14:creationId xmlns="" xmlns:p14="http://schemas.microsoft.com/office/powerpoint/2010/main" val="8375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35</a:t>
            </a:fld>
            <a:endParaRPr 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612138" cy="33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1331640" y="141277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331640" y="2060848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331640" y="263691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932040" y="141277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4932040" y="263691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X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683568" y="5805264"/>
            <a:ext cx="712879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5. Etkinlik: Dinlediğiniz metnin özetini çıkarınız.</a:t>
            </a:r>
            <a:endParaRPr lang="tr-TR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539287" cy="5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827584" y="5949280"/>
            <a:ext cx="712879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5. Etkinlik: Dinlediğiniz metnin özetini çıkarınız.</a:t>
            </a:r>
            <a:endParaRPr lang="tr-TR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183340" cy="58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4355976" y="4005064"/>
            <a:ext cx="423769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Tekrara düşmeden, kağıt ve sayfa düzenine 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dikkat ederek, yazım kurallarına uyarak 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özet çıkarınız.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38</a:t>
            </a:fld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45" y="674365"/>
            <a:ext cx="8923755" cy="541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5076056" y="1476073"/>
            <a:ext cx="29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,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6873824" y="1476073"/>
            <a:ext cx="29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,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187624" y="1700808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8316416" y="1700808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5508104" y="2196153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5214434" y="2196153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4716016" y="2196153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19" name="18 Metin kutusu"/>
          <p:cNvSpPr txBox="1"/>
          <p:nvPr/>
        </p:nvSpPr>
        <p:spPr>
          <a:xfrm>
            <a:off x="6870618" y="2420888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0" name="19 Metin kutusu"/>
          <p:cNvSpPr txBox="1"/>
          <p:nvPr/>
        </p:nvSpPr>
        <p:spPr>
          <a:xfrm>
            <a:off x="8316416" y="2196153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: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8316416" y="262820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555776" y="3356992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3" name="22 Metin kutusu"/>
          <p:cNvSpPr txBox="1"/>
          <p:nvPr/>
        </p:nvSpPr>
        <p:spPr>
          <a:xfrm>
            <a:off x="3059832" y="3924345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5724128" y="3924345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2339752" y="4644425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88024" y="4356393"/>
            <a:ext cx="29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,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6945832" y="4365104"/>
            <a:ext cx="29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,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8" name="27 Metin kutusu"/>
          <p:cNvSpPr txBox="1"/>
          <p:nvPr/>
        </p:nvSpPr>
        <p:spPr>
          <a:xfrm>
            <a:off x="3491880" y="4860449"/>
            <a:ext cx="290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,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3419872" y="5148481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3419872" y="4077072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.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0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4125"/>
            <a:ext cx="8964488" cy="618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ORTA OYUNU NEDİR?</a:t>
            </a:r>
            <a:endParaRPr lang="tr-T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1412776"/>
            <a:ext cx="44196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tr-TR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dirty="0">
                <a:latin typeface="Calibri" pitchFamily="34" charset="0"/>
                <a:cs typeface="Calibri" pitchFamily="34" charset="0"/>
              </a:rPr>
              <a:t>Oyunun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dekoru, </a:t>
            </a:r>
            <a:r>
              <a:rPr lang="tr-T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yeni dünya</a:t>
            </a:r>
            <a:r>
              <a:rPr lang="tr-TR" dirty="0">
                <a:latin typeface="Calibri" pitchFamily="34" charset="0"/>
                <a:cs typeface="Calibri" pitchFamily="34" charset="0"/>
              </a:rPr>
              <a:t> denilen bezsiz bir paravandan ve dükkân denilen iki katlı bir kafesten oluşur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hlink"/>
              </a:buClr>
              <a:buFontTx/>
              <a:buChar char="•"/>
            </a:pPr>
            <a:endParaRPr lang="tr-TR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hlink"/>
              </a:buClr>
              <a:buFontTx/>
              <a:buChar char="•"/>
            </a:pPr>
            <a:r>
              <a:rPr lang="tr-TR" dirty="0" smtClean="0">
                <a:latin typeface="Calibri" pitchFamily="34" charset="0"/>
                <a:cs typeface="Calibri" pitchFamily="34" charset="0"/>
              </a:rPr>
              <a:t>Orta </a:t>
            </a:r>
            <a:r>
              <a:rPr lang="tr-TR" dirty="0">
                <a:latin typeface="Calibri" pitchFamily="34" charset="0"/>
                <a:cs typeface="Calibri" pitchFamily="34" charset="0"/>
              </a:rPr>
              <a:t>oyununun kişileri ve fasılları Karagöz oyunuyla büyük oranda benzerlik gösterir.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tr-TR" dirty="0">
                <a:latin typeface="Calibri" pitchFamily="34" charset="0"/>
                <a:cs typeface="Calibri" pitchFamily="34" charset="0"/>
              </a:rPr>
              <a:t> Oyunun en önemli iki kişisi </a:t>
            </a:r>
            <a:r>
              <a:rPr lang="tr-TR" dirty="0">
                <a:latin typeface="Calibri" pitchFamily="34" charset="0"/>
                <a:cs typeface="Calibri" pitchFamily="34" charset="0"/>
                <a:hlinkClick r:id="rId2"/>
              </a:rPr>
              <a:t>Kavuklu </a:t>
            </a:r>
            <a:r>
              <a:rPr lang="tr-TR" dirty="0">
                <a:latin typeface="Calibri" pitchFamily="34" charset="0"/>
                <a:cs typeface="Calibri" pitchFamily="34" charset="0"/>
              </a:rPr>
              <a:t>ile </a:t>
            </a:r>
            <a:r>
              <a:rPr lang="tr-T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  <a:hlinkClick r:id="rId2"/>
              </a:rPr>
              <a:t>Pişekâr</a:t>
            </a:r>
            <a:r>
              <a:rPr lang="tr-T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'</a:t>
            </a:r>
            <a:r>
              <a:rPr lang="tr-TR" dirty="0">
                <a:latin typeface="Calibri" pitchFamily="34" charset="0"/>
                <a:cs typeface="Calibri" pitchFamily="34" charset="0"/>
              </a:rPr>
              <a:t>dır. Kavuklu, Karagöz oyunundaki </a:t>
            </a:r>
            <a:r>
              <a:rPr lang="tr-T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Karagöz'</a:t>
            </a:r>
            <a:r>
              <a:rPr lang="tr-TR" dirty="0">
                <a:latin typeface="Calibri" pitchFamily="34" charset="0"/>
                <a:cs typeface="Calibri" pitchFamily="34" charset="0"/>
              </a:rPr>
              <a:t>ün karşılığı, Pişekâr da </a:t>
            </a:r>
            <a:r>
              <a:rPr lang="tr-TR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Hacivat</a:t>
            </a:r>
            <a:r>
              <a:rPr lang="tr-TR" dirty="0">
                <a:latin typeface="Calibri" pitchFamily="34" charset="0"/>
                <a:cs typeface="Calibri" pitchFamily="34" charset="0"/>
              </a:rPr>
              <a:t>'ın karşılığıdır.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tr-TR" dirty="0">
                <a:latin typeface="Calibri" pitchFamily="34" charset="0"/>
                <a:cs typeface="Calibri" pitchFamily="34" charset="0"/>
              </a:rPr>
              <a:t> Orta oyununda da gülmece öğesi, Karagöz oyunundaki gibi, yanlış anlamalara, nüktelere ve gülünç hareketlere dayanır. </a:t>
            </a:r>
          </a:p>
        </p:txBody>
      </p:sp>
      <p:pic>
        <p:nvPicPr>
          <p:cNvPr id="9" name="Picture 8" descr="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40</a:t>
            </a:fld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75608"/>
            <a:ext cx="8066856" cy="54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41</a:t>
            </a:fld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05" y="692696"/>
            <a:ext cx="8302651" cy="54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0 Resim" descr="2.pn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67071" y="2389713"/>
            <a:ext cx="1988929" cy="4067503"/>
          </a:xfrm>
          <a:prstGeom prst="rect">
            <a:avLst/>
          </a:prstGeom>
        </p:spPr>
      </p:pic>
      <p:pic>
        <p:nvPicPr>
          <p:cNvPr id="17" name="16 Resim" descr="Adsız-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96752"/>
            <a:ext cx="2304256" cy="2228395"/>
          </a:xfrm>
          <a:prstGeom prst="rect">
            <a:avLst/>
          </a:prstGeom>
        </p:spPr>
      </p:pic>
      <p:pic>
        <p:nvPicPr>
          <p:cNvPr id="19" name="18 Resim" descr="LOGOMUZ koyu çevresi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1229883" cy="1844824"/>
          </a:xfrm>
          <a:prstGeom prst="rect">
            <a:avLst/>
          </a:prstGeom>
        </p:spPr>
      </p:pic>
      <p:pic>
        <p:nvPicPr>
          <p:cNvPr id="20" name="19 Resim" descr="ataturk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48680"/>
            <a:ext cx="109348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Dikdörtgen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noFill/>
          <a:ln w="476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3491880" y="620688"/>
            <a:ext cx="2249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u="sng" dirty="0" smtClean="0"/>
              <a:t>HAZIRLAYAN</a:t>
            </a:r>
            <a:endParaRPr lang="tr-TR" sz="3200" u="sng" dirty="0"/>
          </a:p>
        </p:txBody>
      </p:sp>
      <p:pic>
        <p:nvPicPr>
          <p:cNvPr id="11" name="10 Resim" descr="logomp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5301208"/>
            <a:ext cx="2633110" cy="126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7" name="6 Resim" descr="7bE1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4464496" cy="617216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4788024" y="3861048"/>
            <a:ext cx="3970959" cy="156966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ORTA OYUNU </a:t>
            </a:r>
          </a:p>
          <a:p>
            <a:pPr algn="ctr"/>
            <a:r>
              <a:rPr lang="tr-TR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KARAKTERLERİ</a:t>
            </a:r>
            <a:endParaRPr lang="tr-TR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10 Resim" descr="ortaoyu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875021" cy="2906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9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51720" y="1268760"/>
            <a:ext cx="5040560" cy="4176464"/>
          </a:xfr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200000"/>
              </a:lnSpc>
              <a:buNone/>
            </a:pPr>
            <a:r>
              <a:rPr lang="tr-TR" dirty="0" smtClean="0"/>
              <a:t>Okuma sırasında metinde anlamını bilmediğiniz kelimelerin altlarını çiziniz.</a:t>
            </a:r>
            <a:endParaRPr lang="tr-TR" b="1" dirty="0" smtClean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9993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80" y="692696"/>
            <a:ext cx="87475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99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692696"/>
            <a:ext cx="9107487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99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F0A7-3BA0-4D1E-8A28-5E098B19D3AE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51652" cy="567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999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911</TotalTime>
  <Words>1277</Words>
  <Application>Microsoft Office PowerPoint</Application>
  <PresentationFormat>Ekran Gösterisi (4:3)</PresentationFormat>
  <Paragraphs>911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Slayt 1</vt:lpstr>
      <vt:lpstr>HAZIRLIK</vt:lpstr>
      <vt:lpstr>ORTA OYUNU NEDİR?</vt:lpstr>
      <vt:lpstr>ORTA OYUNU NEDİR?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ANADOLU</dc:title>
  <dc:creator>HDYT</dc:creator>
  <cp:lastModifiedBy>FG</cp:lastModifiedBy>
  <cp:revision>70</cp:revision>
  <dcterms:created xsi:type="dcterms:W3CDTF">2013-11-09T11:30:37Z</dcterms:created>
  <dcterms:modified xsi:type="dcterms:W3CDTF">2014-12-07T14:19:55Z</dcterms:modified>
</cp:coreProperties>
</file>