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0463F-19A2-44C1-9A87-DE570BC7CBEB}" type="datetimeFigureOut">
              <a:rPr lang="tr-TR" smtClean="0"/>
              <a:pPr/>
              <a:t>05.10.2015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6D81-32F9-4292-9EC4-961558A31B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Adsız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66"/>
            <a:ext cx="9144000" cy="68488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1628800"/>
            <a:ext cx="7632848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DD0055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Abartma (M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DD0055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ü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DD0055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balağa)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   Bir şeyin niteliklerini veya bir olayı olduğundan fazla b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y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terek veya 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üçü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lterek anlatmaya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abartma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denir.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/>
              <a:t>Çantayı taşımaktan kolum koptu</a:t>
            </a:r>
            <a:r>
              <a:rPr lang="tr-TR" sz="2000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/>
              <a:t>Gözüm </a:t>
            </a:r>
            <a:r>
              <a:rPr lang="tr-TR" sz="2000" dirty="0" smtClean="0"/>
              <a:t>yaşlarım sel oldu, gel artık.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cs typeface="Arial" pitchFamily="34" charset="0"/>
              </a:rPr>
              <a:t>Bir ah çeksem karşıki dağlar yıkılır</a:t>
            </a:r>
            <a:endParaRPr kumimoji="0" lang="tr-T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852936"/>
            <a:ext cx="1659421" cy="818745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2051720" y="715343"/>
            <a:ext cx="5249066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4400" dirty="0" smtClean="0">
                <a:latin typeface="Arial Black" pitchFamily="34" charset="0"/>
              </a:rPr>
              <a:t>SÖZ SANATLARI</a:t>
            </a:r>
            <a:endParaRPr lang="tr-TR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774576"/>
            <a:ext cx="7632848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CC3399"/>
                </a:solidFill>
              </a:rPr>
              <a:t>2. </a:t>
            </a:r>
            <a:r>
              <a:rPr lang="tr-TR" sz="3200" b="1" dirty="0" smtClean="0">
                <a:solidFill>
                  <a:srgbClr val="CC3399"/>
                </a:solidFill>
              </a:rPr>
              <a:t>Benzetme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  </a:t>
            </a:r>
            <a:r>
              <a:rPr lang="tr-TR" sz="2000" dirty="0" smtClean="0"/>
              <a:t>Anlatımı </a:t>
            </a:r>
            <a:r>
              <a:rPr lang="tr-TR" sz="2000" dirty="0"/>
              <a:t>kuvvetlendirmek, sözün etkisini artırmak için </a:t>
            </a:r>
            <a:r>
              <a:rPr lang="tr-TR" sz="2000" dirty="0" smtClean="0"/>
              <a:t>iki </a:t>
            </a:r>
            <a:r>
              <a:rPr lang="tr-TR" sz="2000" dirty="0"/>
              <a:t>şeyden zayıf olanın kuvvetli olana benzetilmesine </a:t>
            </a:r>
            <a:r>
              <a:rPr lang="tr-TR" sz="2000" b="1" dirty="0"/>
              <a:t>benzetme</a:t>
            </a:r>
            <a:r>
              <a:rPr lang="tr-TR" sz="2000" dirty="0"/>
              <a:t> denir.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tr-TR" sz="2000" dirty="0" smtClean="0"/>
              <a:t>  </a:t>
            </a:r>
            <a:r>
              <a:rPr lang="tr-TR" sz="2000" u="sng" dirty="0" smtClean="0"/>
              <a:t>Serkan keçi gibi inatçı </a:t>
            </a:r>
            <a:r>
              <a:rPr lang="tr-TR" sz="2000" dirty="0" smtClean="0"/>
              <a:t>bir çocuktur.</a:t>
            </a:r>
          </a:p>
          <a:p>
            <a:endParaRPr lang="tr-TR" sz="2000" dirty="0"/>
          </a:p>
          <a:p>
            <a:r>
              <a:rPr lang="tr-TR" sz="2000" dirty="0" smtClean="0">
                <a:solidFill>
                  <a:srgbClr val="FF0000"/>
                </a:solidFill>
              </a:rPr>
              <a:t>Benzeyen: </a:t>
            </a:r>
            <a:r>
              <a:rPr lang="tr-TR" sz="2000" dirty="0" smtClean="0"/>
              <a:t>Serkan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Kendisine benzetilen</a:t>
            </a:r>
            <a:r>
              <a:rPr lang="tr-TR" sz="2000" dirty="0" smtClean="0"/>
              <a:t>: Keçi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Benzetme edatı: </a:t>
            </a:r>
            <a:r>
              <a:rPr lang="tr-TR" sz="2000" dirty="0" smtClean="0"/>
              <a:t>gibi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Benzetme yönü : </a:t>
            </a:r>
            <a:r>
              <a:rPr lang="tr-TR" sz="2000" dirty="0" smtClean="0"/>
              <a:t>inatçılık</a:t>
            </a:r>
            <a:endParaRPr lang="tr-T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204864"/>
            <a:ext cx="1659421" cy="818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7584" y="965339"/>
            <a:ext cx="76328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2000" dirty="0" smtClean="0"/>
              <a:t>Küçük </a:t>
            </a:r>
            <a:r>
              <a:rPr lang="tr-TR" sz="2000" dirty="0"/>
              <a:t>kızın dişleri inci gibiydi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 smtClean="0">
                <a:solidFill>
                  <a:srgbClr val="FF0000"/>
                </a:solidFill>
              </a:rPr>
              <a:t>Benzeyen: </a:t>
            </a:r>
            <a:r>
              <a:rPr lang="tr-TR" sz="2000" dirty="0" smtClean="0"/>
              <a:t>Diş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Kendisine benzetilen</a:t>
            </a:r>
            <a:r>
              <a:rPr lang="tr-TR" sz="2000" dirty="0" smtClean="0"/>
              <a:t>: İnci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Benzetme edatı: </a:t>
            </a:r>
            <a:r>
              <a:rPr lang="tr-TR" sz="2000" dirty="0" smtClean="0"/>
              <a:t>gibi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Benzetme yönü : </a:t>
            </a:r>
            <a:r>
              <a:rPr lang="tr-TR" sz="2000" dirty="0" smtClean="0"/>
              <a:t>parlaklık</a:t>
            </a:r>
          </a:p>
          <a:p>
            <a:endParaRPr lang="tr-TR" sz="2000" dirty="0"/>
          </a:p>
          <a:p>
            <a:r>
              <a:rPr lang="tr-TR" sz="2000" dirty="0"/>
              <a:t>Burak </a:t>
            </a:r>
            <a:r>
              <a:rPr lang="tr-TR" sz="2000" dirty="0" err="1"/>
              <a:t>arslan</a:t>
            </a:r>
            <a:r>
              <a:rPr lang="tr-TR" sz="2000" dirty="0"/>
              <a:t> gibi kuvvetlidir.</a:t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r>
              <a:rPr lang="tr-TR" sz="2000" dirty="0">
                <a:solidFill>
                  <a:srgbClr val="FF0000"/>
                </a:solidFill>
              </a:rPr>
              <a:t>Benzeyen:</a:t>
            </a:r>
            <a:r>
              <a:rPr lang="tr-TR" sz="2000" dirty="0"/>
              <a:t> Burak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Kendisine benzetilen</a:t>
            </a:r>
            <a:r>
              <a:rPr lang="tr-TR" sz="2000" dirty="0">
                <a:solidFill>
                  <a:srgbClr val="FF0000"/>
                </a:solidFill>
              </a:rPr>
              <a:t>:</a:t>
            </a:r>
            <a:r>
              <a:rPr lang="tr-TR" sz="2000" dirty="0"/>
              <a:t> </a:t>
            </a:r>
            <a:r>
              <a:rPr lang="tr-TR" sz="2000" dirty="0" err="1"/>
              <a:t>arslan</a:t>
            </a:r>
            <a:endParaRPr lang="tr-TR" sz="2000" dirty="0"/>
          </a:p>
          <a:p>
            <a:r>
              <a:rPr lang="tr-TR" sz="2000" dirty="0" smtClean="0">
                <a:solidFill>
                  <a:srgbClr val="FF0000"/>
                </a:solidFill>
              </a:rPr>
              <a:t>Benzetme Edatı:</a:t>
            </a:r>
            <a:r>
              <a:rPr lang="tr-TR" sz="2000" dirty="0" smtClean="0"/>
              <a:t> gibi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Benzetme </a:t>
            </a:r>
            <a:r>
              <a:rPr lang="tr-TR" sz="2000" dirty="0">
                <a:solidFill>
                  <a:srgbClr val="FF0000"/>
                </a:solidFill>
              </a:rPr>
              <a:t>Yönü:</a:t>
            </a:r>
            <a:r>
              <a:rPr lang="tr-TR" sz="2000" dirty="0"/>
              <a:t> kuvvet</a:t>
            </a:r>
          </a:p>
          <a:p>
            <a:endParaRPr lang="tr-T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04664"/>
            <a:ext cx="1659421" cy="8187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476672"/>
            <a:ext cx="7632848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solidFill>
                  <a:srgbClr val="CC3399"/>
                </a:solidFill>
              </a:rPr>
              <a:t>3. Kişileştirme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     </a:t>
            </a:r>
            <a:r>
              <a:rPr lang="tr-TR" sz="2000" dirty="0"/>
              <a:t>İnsan dışındaki varlıklara insana özgü özelliklerin verilmesine </a:t>
            </a:r>
            <a:r>
              <a:rPr lang="tr-TR" sz="2000" b="1" dirty="0"/>
              <a:t>kişileştirme</a:t>
            </a:r>
            <a:r>
              <a:rPr lang="tr-TR" sz="2000" dirty="0"/>
              <a:t> denir. Bu sanatta hayvanlara, bitkilere ve diğer varlıklara insana özgü özellikler verilerek ifade daha çekici hâle getirilir, duygular daha güzel anlatılır.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/>
              <a:t>O </a:t>
            </a:r>
            <a:r>
              <a:rPr lang="tr-TR" sz="2000" dirty="0" smtClean="0"/>
              <a:t>günden beri, sessiz sessiz ağlıyor bulutlar.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>
              <a:solidFill>
                <a:srgbClr val="222222"/>
              </a:solidFill>
              <a:cs typeface="Segoe U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222222"/>
                </a:solidFill>
                <a:cs typeface="Segoe UI" pitchFamily="34" charset="0"/>
              </a:rPr>
              <a:t>Ay, kıskanmış kızın güzelliğini.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>
              <a:solidFill>
                <a:srgbClr val="222222"/>
              </a:solidFill>
              <a:cs typeface="Segoe U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i="1" dirty="0" smtClean="0">
                <a:solidFill>
                  <a:srgbClr val="FF0000"/>
                </a:solidFill>
                <a:cs typeface="Segoe UI" pitchFamily="34" charset="0"/>
              </a:rPr>
              <a:t>        Ağlamak ve kıskanmak insana özgü bir durumdur. İnsanın bu özeliği cansız varlıklara aktarılarak kişileştirme yapılmıştır.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tr-TR" sz="2000" dirty="0" smtClean="0"/>
              <a:t>  </a:t>
            </a: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20888"/>
            <a:ext cx="1659421" cy="8187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23528" y="332656"/>
            <a:ext cx="8496944" cy="6336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11560" y="620688"/>
            <a:ext cx="7632848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solidFill>
                  <a:srgbClr val="CC3399"/>
                </a:solidFill>
              </a:rPr>
              <a:t>4. Konuşturma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kumimoji="0" lang="tr-T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/>
              <a:t>            İnsan </a:t>
            </a:r>
            <a:r>
              <a:rPr lang="tr-TR" sz="2000" dirty="0"/>
              <a:t>dışındaki varlıkları konuşturma, onların </a:t>
            </a:r>
            <a:r>
              <a:rPr lang="tr-TR" sz="2000" dirty="0" smtClean="0"/>
              <a:t>ağzından </a:t>
            </a:r>
            <a:r>
              <a:rPr lang="tr-TR" sz="2000" dirty="0"/>
              <a:t>söz söyleme sanatına </a:t>
            </a:r>
            <a:r>
              <a:rPr lang="tr-TR" sz="2000" b="1" dirty="0" smtClean="0"/>
              <a:t>konuşturma</a:t>
            </a:r>
            <a:r>
              <a:rPr lang="tr-TR" sz="2000" dirty="0" smtClean="0"/>
              <a:t> denir.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/>
              <a:t>Ben bir ayrık otuyum,</a:t>
            </a:r>
            <a:br>
              <a:rPr lang="tr-TR" sz="2000" dirty="0" smtClean="0"/>
            </a:br>
            <a:r>
              <a:rPr lang="tr-TR" sz="2000" dirty="0" smtClean="0"/>
              <a:t>Ne buğday amcam, ne pirinç dayım.</a:t>
            </a:r>
            <a:br>
              <a:rPr lang="tr-TR" sz="2000" dirty="0" smtClean="0"/>
            </a:br>
            <a:r>
              <a:rPr lang="tr-TR" sz="2000" dirty="0" smtClean="0"/>
              <a:t>Mısırla akraba bile değilim.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/>
              <a:t>Mor </a:t>
            </a:r>
            <a:r>
              <a:rPr lang="tr-TR" sz="2000" dirty="0"/>
              <a:t>menekşe: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/>
              <a:t>“Bana dokunma!” diye bağırdı.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222222"/>
              </a:solidFill>
              <a:latin typeface="Segoe UI" pitchFamily="34" charset="0"/>
              <a:cs typeface="Segoe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7 Resim" descr="logom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733256"/>
            <a:ext cx="1841022" cy="886222"/>
          </a:xfrm>
          <a:prstGeom prst="rect">
            <a:avLst/>
          </a:prstGeom>
        </p:spPr>
      </p:pic>
      <p:pic>
        <p:nvPicPr>
          <p:cNvPr id="12" name="11 Resim" descr="ör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1659421" cy="8187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154</Words>
  <Application>Microsoft Office PowerPoint</Application>
  <PresentationFormat>Ekran Gösterisi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FG</dc:creator>
  <cp:lastModifiedBy>FG</cp:lastModifiedBy>
  <cp:revision>12</cp:revision>
  <dcterms:created xsi:type="dcterms:W3CDTF">2015-10-05T19:27:41Z</dcterms:created>
  <dcterms:modified xsi:type="dcterms:W3CDTF">2015-10-05T20:45:24Z</dcterms:modified>
</cp:coreProperties>
</file>