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463F-19A2-44C1-9A87-DE570BC7CBEB}" type="datetimeFigureOut">
              <a:rPr lang="tr-TR" smtClean="0"/>
              <a:pPr/>
              <a:t>21.12.2015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D81-32F9-4292-9EC4-961558A31B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463F-19A2-44C1-9A87-DE570BC7CBEB}" type="datetimeFigureOut">
              <a:rPr lang="tr-TR" smtClean="0"/>
              <a:pPr/>
              <a:t>21.12.2015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D81-32F9-4292-9EC4-961558A31B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463F-19A2-44C1-9A87-DE570BC7CBEB}" type="datetimeFigureOut">
              <a:rPr lang="tr-TR" smtClean="0"/>
              <a:pPr/>
              <a:t>21.12.2015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D81-32F9-4292-9EC4-961558A31B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463F-19A2-44C1-9A87-DE570BC7CBEB}" type="datetimeFigureOut">
              <a:rPr lang="tr-TR" smtClean="0"/>
              <a:pPr/>
              <a:t>21.12.2015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D81-32F9-4292-9EC4-961558A31B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463F-19A2-44C1-9A87-DE570BC7CBEB}" type="datetimeFigureOut">
              <a:rPr lang="tr-TR" smtClean="0"/>
              <a:pPr/>
              <a:t>21.12.2015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D81-32F9-4292-9EC4-961558A31B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463F-19A2-44C1-9A87-DE570BC7CBEB}" type="datetimeFigureOut">
              <a:rPr lang="tr-TR" smtClean="0"/>
              <a:pPr/>
              <a:t>21.12.2015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D81-32F9-4292-9EC4-961558A31B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463F-19A2-44C1-9A87-DE570BC7CBEB}" type="datetimeFigureOut">
              <a:rPr lang="tr-TR" smtClean="0"/>
              <a:pPr/>
              <a:t>21.12.2015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D81-32F9-4292-9EC4-961558A31B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463F-19A2-44C1-9A87-DE570BC7CBEB}" type="datetimeFigureOut">
              <a:rPr lang="tr-TR" smtClean="0"/>
              <a:pPr/>
              <a:t>21.12.2015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D81-32F9-4292-9EC4-961558A31B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463F-19A2-44C1-9A87-DE570BC7CBEB}" type="datetimeFigureOut">
              <a:rPr lang="tr-TR" smtClean="0"/>
              <a:pPr/>
              <a:t>21.12.2015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D81-32F9-4292-9EC4-961558A31B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463F-19A2-44C1-9A87-DE570BC7CBEB}" type="datetimeFigureOut">
              <a:rPr lang="tr-TR" smtClean="0"/>
              <a:pPr/>
              <a:t>21.12.2015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D81-32F9-4292-9EC4-961558A31B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463F-19A2-44C1-9A87-DE570BC7CBEB}" type="datetimeFigureOut">
              <a:rPr lang="tr-TR" smtClean="0"/>
              <a:pPr/>
              <a:t>21.12.2015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D81-32F9-4292-9EC4-961558A31B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0463F-19A2-44C1-9A87-DE570BC7CBEB}" type="datetimeFigureOut">
              <a:rPr lang="tr-TR" smtClean="0"/>
              <a:pPr/>
              <a:t>21.12.2015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96D81-32F9-4292-9EC4-961558A31B1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Adsız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66"/>
            <a:ext cx="9144000" cy="68488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323528" y="332656"/>
            <a:ext cx="8496944" cy="6336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987824" y="2636912"/>
            <a:ext cx="3024336" cy="304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DD0055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Basit Kelimeler</a:t>
            </a:r>
          </a:p>
          <a:p>
            <a:pPr marL="457200" marR="0" lvl="0" indent="-457200" algn="ctr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tr-TR" sz="2000" b="1" dirty="0" smtClean="0">
                <a:solidFill>
                  <a:srgbClr val="DD0055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Türemiş Kelimeler</a:t>
            </a:r>
          </a:p>
          <a:p>
            <a:pPr marL="457200" marR="0" lvl="0" indent="-457200" algn="ctr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DD0055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Birleşik Kelimeler</a:t>
            </a: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rgbClr val="DD0055"/>
              </a:solidFill>
              <a:effectLst/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228600" marR="0" lvl="0" indent="-228600" algn="ctr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r-T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7 Resim" descr="logom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5733256"/>
            <a:ext cx="1841022" cy="886222"/>
          </a:xfrm>
          <a:prstGeom prst="rect">
            <a:avLst/>
          </a:prstGeom>
        </p:spPr>
      </p:pic>
      <p:sp>
        <p:nvSpPr>
          <p:cNvPr id="11" name="10 Metin kutusu"/>
          <p:cNvSpPr txBox="1"/>
          <p:nvPr/>
        </p:nvSpPr>
        <p:spPr>
          <a:xfrm>
            <a:off x="1979712" y="1196752"/>
            <a:ext cx="5140190" cy="144655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r-TR" sz="4400" dirty="0" smtClean="0">
                <a:latin typeface="Arial Black" pitchFamily="34" charset="0"/>
              </a:rPr>
              <a:t>YAPISINA GÖRE</a:t>
            </a:r>
          </a:p>
          <a:p>
            <a:pPr algn="ctr"/>
            <a:r>
              <a:rPr lang="tr-TR" sz="4400" dirty="0" smtClean="0">
                <a:latin typeface="Arial Black" pitchFamily="34" charset="0"/>
              </a:rPr>
              <a:t>KELİMELER</a:t>
            </a:r>
            <a:endParaRPr lang="tr-TR" sz="4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323528" y="332656"/>
            <a:ext cx="8496944" cy="6336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11560" y="866911"/>
            <a:ext cx="7632848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4000" b="1" dirty="0" smtClean="0">
                <a:solidFill>
                  <a:srgbClr val="CC3399"/>
                </a:solidFill>
                <a:latin typeface="Arial Black" pitchFamily="34" charset="0"/>
              </a:rPr>
              <a:t>1. BASİT KELİMELER</a:t>
            </a:r>
            <a:endParaRPr lang="tr-TR" sz="4000" b="1" dirty="0" smtClean="0">
              <a:solidFill>
                <a:srgbClr val="CC3399"/>
              </a:solidFill>
              <a:latin typeface="Arial Black" pitchFamily="34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     </a:t>
            </a:r>
            <a:r>
              <a:rPr lang="tr-TR" sz="2000" u="sng" dirty="0" smtClean="0"/>
              <a:t>Yapım eki almamış</a:t>
            </a:r>
            <a:r>
              <a:rPr lang="tr-TR" sz="2000" dirty="0" smtClean="0"/>
              <a:t> sözcüklerdir. Bu tür sözcükler </a:t>
            </a:r>
            <a:r>
              <a:rPr lang="tr-TR" sz="2000" u="sng" dirty="0" smtClean="0"/>
              <a:t>çekim eki alabilir</a:t>
            </a:r>
            <a:r>
              <a:rPr lang="tr-TR" sz="2000" dirty="0" smtClean="0"/>
              <a:t>. Yapım eki almadıklarından bunlar daima kök durumunda bulunur.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000" dirty="0" smtClean="0">
              <a:solidFill>
                <a:srgbClr val="222222"/>
              </a:solidFill>
              <a:latin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000" dirty="0">
              <a:solidFill>
                <a:srgbClr val="222222"/>
              </a:solidFill>
              <a:latin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000" dirty="0" smtClean="0">
              <a:solidFill>
                <a:srgbClr val="222222"/>
              </a:solidFill>
              <a:latin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000" dirty="0" smtClean="0">
              <a:solidFill>
                <a:srgbClr val="222222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tr-TR" sz="2000" dirty="0" smtClean="0"/>
              <a:t>  </a:t>
            </a:r>
            <a:r>
              <a:rPr lang="tr-TR" sz="2000" dirty="0" smtClean="0"/>
              <a:t>Ağac</a:t>
            </a:r>
            <a:r>
              <a:rPr lang="tr-TR" sz="2000" b="1" dirty="0" smtClean="0"/>
              <a:t>ın</a:t>
            </a:r>
            <a:r>
              <a:rPr lang="tr-TR" sz="2000" dirty="0" smtClean="0"/>
              <a:t> dal</a:t>
            </a:r>
            <a:r>
              <a:rPr lang="tr-TR" sz="2000" b="1" dirty="0" smtClean="0"/>
              <a:t>ına</a:t>
            </a:r>
            <a:r>
              <a:rPr lang="tr-TR" sz="2000" dirty="0" smtClean="0"/>
              <a:t> kuş</a:t>
            </a:r>
            <a:r>
              <a:rPr lang="tr-TR" sz="2000" b="1" dirty="0" smtClean="0"/>
              <a:t>lar</a:t>
            </a:r>
            <a:r>
              <a:rPr lang="tr-TR" sz="2000" dirty="0" smtClean="0"/>
              <a:t> kon</a:t>
            </a:r>
            <a:r>
              <a:rPr lang="tr-TR" sz="2000" b="1" dirty="0" smtClean="0"/>
              <a:t>du</a:t>
            </a:r>
            <a:r>
              <a:rPr lang="tr-TR" sz="2000" dirty="0" smtClean="0"/>
              <a:t>.</a:t>
            </a:r>
            <a:br>
              <a:rPr lang="tr-TR" sz="2000" dirty="0" smtClean="0"/>
            </a:br>
            <a:r>
              <a:rPr lang="tr-TR" sz="2000" b="1" dirty="0" smtClean="0">
                <a:solidFill>
                  <a:srgbClr val="0070C0"/>
                </a:solidFill>
              </a:rPr>
              <a:t>Bu cümlede eklerin tamamı çekim ekidir. </a:t>
            </a:r>
            <a:r>
              <a:rPr lang="tr-TR" sz="2000" b="1" dirty="0" smtClean="0">
                <a:solidFill>
                  <a:srgbClr val="0070C0"/>
                </a:solidFill>
              </a:rPr>
              <a:t>Hiçbir sözcük yapım eki almamıştır. Dolayısıyla </a:t>
            </a:r>
            <a:r>
              <a:rPr lang="tr-TR" sz="2000" b="1" dirty="0" smtClean="0">
                <a:solidFill>
                  <a:srgbClr val="0070C0"/>
                </a:solidFill>
              </a:rPr>
              <a:t>bu cümledeki tüm sözcükler basit yapılıdır.</a:t>
            </a:r>
          </a:p>
          <a:p>
            <a:endParaRPr lang="tr-TR" sz="20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tr-T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7 Resim" descr="logom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5733256"/>
            <a:ext cx="1841022" cy="886222"/>
          </a:xfrm>
          <a:prstGeom prst="rect">
            <a:avLst/>
          </a:prstGeom>
        </p:spPr>
      </p:pic>
      <p:pic>
        <p:nvPicPr>
          <p:cNvPr id="12" name="11 Resim" descr="örne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636912"/>
            <a:ext cx="1659421" cy="8187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251520" y="260648"/>
            <a:ext cx="8496944" cy="6336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39552" y="548680"/>
            <a:ext cx="813690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2000" u="sng" dirty="0" smtClean="0"/>
          </a:p>
          <a:p>
            <a:pPr lvl="0"/>
            <a:r>
              <a:rPr lang="tr-TR" sz="4000" b="1" dirty="0" smtClean="0">
                <a:solidFill>
                  <a:srgbClr val="CC3399"/>
                </a:solidFill>
                <a:latin typeface="Arial Black" pitchFamily="34" charset="0"/>
              </a:rPr>
              <a:t>  2. TÜREMİŞ KELİMELER</a:t>
            </a:r>
            <a:endParaRPr lang="tr-TR" sz="4000" b="1" dirty="0" smtClean="0">
              <a:solidFill>
                <a:srgbClr val="CC3399"/>
              </a:solidFill>
              <a:latin typeface="Arial Black" pitchFamily="34" charset="0"/>
            </a:endParaRPr>
          </a:p>
          <a:p>
            <a:endParaRPr lang="tr-TR" sz="2000" u="sng" dirty="0" smtClean="0"/>
          </a:p>
          <a:p>
            <a:r>
              <a:rPr lang="tr-TR" sz="2000" dirty="0" smtClean="0"/>
              <a:t>          Kök</a:t>
            </a:r>
            <a:r>
              <a:rPr lang="tr-TR" sz="2000" dirty="0" smtClean="0"/>
              <a:t> ya da gövdelere yapım eki </a:t>
            </a:r>
            <a:r>
              <a:rPr lang="tr-TR" sz="2000" dirty="0" smtClean="0"/>
              <a:t>getirilerek oluşturulan</a:t>
            </a:r>
            <a:r>
              <a:rPr lang="tr-TR" sz="2000" dirty="0" smtClean="0"/>
              <a:t> yeni sözcüklerdir</a:t>
            </a:r>
            <a:r>
              <a:rPr lang="tr-TR" sz="2000" dirty="0" smtClean="0"/>
              <a:t>. </a:t>
            </a:r>
            <a:r>
              <a:rPr lang="tr-TR" sz="2000" dirty="0" smtClean="0"/>
              <a:t> </a:t>
            </a:r>
            <a:endParaRPr lang="tr-TR" sz="2000" dirty="0" smtClean="0"/>
          </a:p>
          <a:p>
            <a:r>
              <a:rPr lang="tr-TR" sz="2000" dirty="0" smtClean="0"/>
              <a:t>Türemiş </a:t>
            </a:r>
            <a:r>
              <a:rPr lang="tr-TR" sz="2000" dirty="0" smtClean="0"/>
              <a:t>sözcükte en az bir </a:t>
            </a:r>
            <a:r>
              <a:rPr lang="tr-TR" sz="2000" dirty="0" smtClean="0"/>
              <a:t>tane yapım </a:t>
            </a:r>
            <a:r>
              <a:rPr lang="tr-TR" sz="2000" dirty="0" smtClean="0"/>
              <a:t>eki bulunur. Türemiş sözcüklere “</a:t>
            </a:r>
            <a:r>
              <a:rPr lang="tr-TR" sz="2000" b="1" dirty="0" smtClean="0"/>
              <a:t>gövde</a:t>
            </a:r>
            <a:r>
              <a:rPr lang="tr-TR" sz="2000" dirty="0" smtClean="0"/>
              <a:t>” de denir</a:t>
            </a:r>
            <a:r>
              <a:rPr lang="tr-TR" sz="2000" dirty="0" smtClean="0"/>
              <a:t>.</a:t>
            </a:r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smtClean="0"/>
              <a:t>ev – </a:t>
            </a:r>
            <a:r>
              <a:rPr lang="tr-TR" sz="2000" u="sng" dirty="0" err="1" smtClean="0"/>
              <a:t>li</a:t>
            </a:r>
            <a:r>
              <a:rPr lang="tr-TR" sz="2000" dirty="0" smtClean="0"/>
              <a:t> → </a:t>
            </a:r>
            <a:r>
              <a:rPr lang="tr-TR" sz="2000" dirty="0" smtClean="0"/>
              <a:t>evli                                   yol </a:t>
            </a:r>
            <a:r>
              <a:rPr lang="tr-TR" sz="2000" dirty="0" smtClean="0"/>
              <a:t>– </a:t>
            </a:r>
            <a:r>
              <a:rPr lang="tr-TR" sz="2000" u="sng" dirty="0" err="1" smtClean="0"/>
              <a:t>cu</a:t>
            </a:r>
            <a:r>
              <a:rPr lang="tr-TR" sz="2000" dirty="0" smtClean="0"/>
              <a:t> –  </a:t>
            </a:r>
            <a:r>
              <a:rPr lang="tr-TR" sz="2000" u="sng" dirty="0" err="1" smtClean="0"/>
              <a:t>luk</a:t>
            </a:r>
            <a:r>
              <a:rPr lang="tr-TR" sz="2000" dirty="0" smtClean="0"/>
              <a:t> → </a:t>
            </a:r>
            <a:r>
              <a:rPr lang="tr-TR" sz="2000" dirty="0" smtClean="0"/>
              <a:t>yolculuk</a:t>
            </a:r>
          </a:p>
          <a:p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 smtClean="0"/>
              <a:t>ört </a:t>
            </a:r>
            <a:r>
              <a:rPr lang="tr-TR" sz="2000" dirty="0" smtClean="0"/>
              <a:t>– </a:t>
            </a:r>
            <a:r>
              <a:rPr lang="tr-TR" sz="2000" u="sng" dirty="0" smtClean="0"/>
              <a:t>ü</a:t>
            </a:r>
            <a:r>
              <a:rPr lang="tr-TR" sz="2000" dirty="0" smtClean="0"/>
              <a:t> – </a:t>
            </a:r>
            <a:r>
              <a:rPr lang="tr-TR" sz="2000" u="sng" dirty="0" err="1" smtClean="0"/>
              <a:t>lü</a:t>
            </a:r>
            <a:r>
              <a:rPr lang="tr-TR" sz="2000" dirty="0" smtClean="0"/>
              <a:t> → </a:t>
            </a:r>
            <a:r>
              <a:rPr lang="tr-TR" sz="2000" dirty="0" smtClean="0"/>
              <a:t>örtülü                     sor </a:t>
            </a:r>
            <a:r>
              <a:rPr lang="tr-TR" sz="2000" dirty="0" smtClean="0"/>
              <a:t>– </a:t>
            </a:r>
            <a:r>
              <a:rPr lang="tr-TR" sz="2000" u="sng" dirty="0" smtClean="0"/>
              <a:t>u</a:t>
            </a:r>
            <a:r>
              <a:rPr lang="tr-TR" sz="2000" dirty="0" smtClean="0"/>
              <a:t> – </a:t>
            </a:r>
            <a:r>
              <a:rPr lang="tr-TR" sz="2000" dirty="0" err="1" smtClean="0"/>
              <a:t>lar</a:t>
            </a:r>
            <a:r>
              <a:rPr lang="tr-TR" sz="2000" dirty="0" smtClean="0"/>
              <a:t> → </a:t>
            </a:r>
            <a:r>
              <a:rPr lang="tr-TR" sz="2000" dirty="0" smtClean="0"/>
              <a:t>sorular</a:t>
            </a:r>
          </a:p>
          <a:p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b="1" dirty="0" smtClean="0">
                <a:solidFill>
                  <a:srgbClr val="0070C0"/>
                </a:solidFill>
              </a:rPr>
              <a:t>             Yukarıdaki </a:t>
            </a:r>
            <a:r>
              <a:rPr lang="tr-TR" sz="2000" b="1" dirty="0" smtClean="0">
                <a:solidFill>
                  <a:srgbClr val="0070C0"/>
                </a:solidFill>
              </a:rPr>
              <a:t>sözcüklerde altı çizili ekler yapım ekidir. Kök veya gövdelere gelerek yeni bir kelime türetmiştir. Dolayısıyla yapım eki alarak oluşan bu yeni kelimeler türemiş kelimelerdir</a:t>
            </a:r>
            <a:r>
              <a:rPr lang="tr-TR" sz="2000" b="1" dirty="0" smtClean="0">
                <a:solidFill>
                  <a:srgbClr val="0070C0"/>
                </a:solidFill>
              </a:rPr>
              <a:t>.</a:t>
            </a:r>
            <a:endParaRPr kumimoji="0" lang="tr-TR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  <p:pic>
        <p:nvPicPr>
          <p:cNvPr id="8" name="7 Resim" descr="logom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5733256"/>
            <a:ext cx="1841022" cy="886222"/>
          </a:xfrm>
          <a:prstGeom prst="rect">
            <a:avLst/>
          </a:prstGeom>
        </p:spPr>
      </p:pic>
      <p:pic>
        <p:nvPicPr>
          <p:cNvPr id="12" name="11 Resim" descr="örne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708920"/>
            <a:ext cx="1659421" cy="8187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323528" y="332656"/>
            <a:ext cx="8496944" cy="6336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83568" y="840189"/>
            <a:ext cx="763284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r-TR" sz="3600" b="1" dirty="0" smtClean="0">
                <a:solidFill>
                  <a:srgbClr val="CC3399"/>
                </a:solidFill>
                <a:latin typeface="Arial Black" pitchFamily="34" charset="0"/>
              </a:rPr>
              <a:t>3. BİRLEŞİK KELİMELER</a:t>
            </a:r>
            <a:endParaRPr lang="tr-TR" sz="3600" dirty="0" smtClean="0">
              <a:solidFill>
                <a:srgbClr val="CC3399"/>
              </a:solidFill>
              <a:latin typeface="Arial Black" pitchFamily="34" charset="0"/>
            </a:endParaRPr>
          </a:p>
          <a:p>
            <a:r>
              <a:rPr lang="tr-TR" sz="2000" dirty="0" smtClean="0"/>
              <a:t>         Yeni bir kavramı karşılamak üzere, birden fazla sözcüğün bir araya gelip kaynaşmasıyla oluşan sözcüklere </a:t>
            </a:r>
            <a:r>
              <a:rPr lang="tr-TR" sz="2000" b="1" dirty="0" smtClean="0"/>
              <a:t>birleşik sözcük</a:t>
            </a:r>
            <a:r>
              <a:rPr lang="tr-TR" sz="2000" dirty="0" smtClean="0"/>
              <a:t> denir.</a:t>
            </a:r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smtClean="0"/>
              <a:t>Ata </a:t>
            </a:r>
            <a:r>
              <a:rPr lang="tr-TR" sz="2000" dirty="0" smtClean="0"/>
              <a:t>+ Türk → </a:t>
            </a:r>
            <a:r>
              <a:rPr lang="tr-TR" sz="2000" dirty="0" smtClean="0"/>
              <a:t>Atatürk   </a:t>
            </a:r>
            <a:r>
              <a:rPr lang="tr-TR" sz="2000" dirty="0" smtClean="0">
                <a:solidFill>
                  <a:srgbClr val="FF0000"/>
                </a:solidFill>
              </a:rPr>
              <a:t>Bu </a:t>
            </a:r>
            <a:r>
              <a:rPr lang="tr-TR" sz="2000" dirty="0" smtClean="0">
                <a:solidFill>
                  <a:srgbClr val="FF0000"/>
                </a:solidFill>
              </a:rPr>
              <a:t>sözcükte “Ata” ve “Türk” sözcükleri bir araya gelerek yeni bir kelime oluşturmuştur.  </a:t>
            </a:r>
            <a:r>
              <a:rPr lang="tr-TR" sz="2000" dirty="0" smtClean="0">
                <a:solidFill>
                  <a:srgbClr val="FF0000"/>
                </a:solidFill>
              </a:rPr>
              <a:t>Bu </a:t>
            </a:r>
            <a:r>
              <a:rPr lang="tr-TR" sz="2000" dirty="0" smtClean="0">
                <a:solidFill>
                  <a:srgbClr val="FF0000"/>
                </a:solidFill>
              </a:rPr>
              <a:t>tür sözcüklere birleşik sözcükler diyoruz</a:t>
            </a:r>
            <a:r>
              <a:rPr lang="tr-TR" sz="2000" dirty="0" smtClean="0">
                <a:solidFill>
                  <a:srgbClr val="FF0000"/>
                </a:solidFill>
              </a:rPr>
              <a:t>.</a:t>
            </a:r>
          </a:p>
          <a:p>
            <a:endParaRPr lang="tr-TR" sz="2000" dirty="0" smtClean="0">
              <a:solidFill>
                <a:srgbClr val="FF0000"/>
              </a:solidFill>
            </a:endParaRPr>
          </a:p>
          <a:p>
            <a:r>
              <a:rPr lang="tr-TR" sz="2000" dirty="0" smtClean="0"/>
              <a:t>ne </a:t>
            </a:r>
            <a:r>
              <a:rPr lang="tr-TR" sz="2000" dirty="0" smtClean="0"/>
              <a:t>+ asıl → nasıl</a:t>
            </a:r>
            <a:br>
              <a:rPr lang="tr-TR" sz="2000" dirty="0" smtClean="0"/>
            </a:br>
            <a:r>
              <a:rPr lang="tr-TR" sz="2000" dirty="0" smtClean="0"/>
              <a:t>demir </a:t>
            </a:r>
            <a:r>
              <a:rPr lang="tr-TR" sz="2000" dirty="0" smtClean="0"/>
              <a:t>+ baş → demirbaş</a:t>
            </a:r>
            <a:br>
              <a:rPr lang="tr-TR" sz="2000" dirty="0" smtClean="0"/>
            </a:br>
            <a:r>
              <a:rPr lang="tr-TR" sz="2000" dirty="0" smtClean="0"/>
              <a:t>Afyon </a:t>
            </a:r>
            <a:r>
              <a:rPr lang="tr-TR" sz="2000" dirty="0" smtClean="0"/>
              <a:t>+ kara + hisar → </a:t>
            </a:r>
            <a:r>
              <a:rPr lang="tr-TR" sz="2000" dirty="0" err="1" smtClean="0"/>
              <a:t>Afyonkarahisar</a:t>
            </a:r>
            <a:endParaRPr lang="tr-TR" sz="2000" dirty="0" smtClean="0"/>
          </a:p>
          <a:p>
            <a:r>
              <a:rPr lang="tr-TR" sz="2000" smtClean="0"/>
              <a:t>cuma </a:t>
            </a:r>
            <a:r>
              <a:rPr lang="tr-TR" sz="2000" dirty="0" smtClean="0"/>
              <a:t>+ ertesi → cumartesi</a:t>
            </a:r>
            <a:endParaRPr lang="tr-TR" sz="20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000" dirty="0" smtClean="0">
              <a:solidFill>
                <a:srgbClr val="222222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tr-TR" sz="2000" dirty="0" smtClean="0"/>
              <a:t>  </a:t>
            </a:r>
            <a:endParaRPr kumimoji="0" lang="tr-T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7 Resim" descr="logom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5733256"/>
            <a:ext cx="1841022" cy="886222"/>
          </a:xfrm>
          <a:prstGeom prst="rect">
            <a:avLst/>
          </a:prstGeom>
        </p:spPr>
      </p:pic>
      <p:pic>
        <p:nvPicPr>
          <p:cNvPr id="12" name="11 Resim" descr="örne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276872"/>
            <a:ext cx="1659421" cy="8187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467544" y="476672"/>
            <a:ext cx="8136904" cy="5976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1115616" y="980728"/>
            <a:ext cx="3024336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İki </a:t>
            </a:r>
            <a:r>
              <a:rPr lang="tr-TR" b="1" dirty="0" smtClean="0">
                <a:solidFill>
                  <a:srgbClr val="FF0000"/>
                </a:solidFill>
              </a:rPr>
              <a:t>ismin birleşmesiyle oluşanlar</a:t>
            </a:r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» denizaltı</a:t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» hanımeli</a:t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» gökkuşağı</a:t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» ateşböceği</a:t>
            </a:r>
          </a:p>
          <a:p>
            <a:pPr algn="ctr"/>
            <a:endParaRPr lang="tr-TR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11560" y="2782818"/>
            <a:ext cx="76328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2000" dirty="0" smtClean="0">
              <a:solidFill>
                <a:srgbClr val="222222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000" dirty="0" smtClean="0">
              <a:solidFill>
                <a:srgbClr val="222222"/>
              </a:solidFill>
              <a:latin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5004048" y="980728"/>
            <a:ext cx="3024336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Bir isimle bir fiilin </a:t>
            </a:r>
            <a:r>
              <a:rPr lang="tr-TR" b="1" dirty="0" smtClean="0">
                <a:solidFill>
                  <a:srgbClr val="FF0000"/>
                </a:solidFill>
              </a:rPr>
              <a:t>kaynaşmasıyla oluşanlar                                     </a:t>
            </a:r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» bilgisayar</a:t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» imambayıldı</a:t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» gecekondu</a:t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» ateşkes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1115616" y="3212976"/>
            <a:ext cx="3024336" cy="19442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İki fiilin birleşmesiyle </a:t>
            </a:r>
            <a:r>
              <a:rPr lang="tr-TR" b="1" dirty="0" smtClean="0">
                <a:solidFill>
                  <a:srgbClr val="FF0000"/>
                </a:solidFill>
              </a:rPr>
              <a:t>oluşanlar</a:t>
            </a:r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» çekyat</a:t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» dedikodu</a:t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» biçerdöver</a:t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» kapkaç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4932040" y="3212976"/>
            <a:ext cx="3024336" cy="2304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Fiillerle oluşturulan diğer birleşik kelimeler</a:t>
            </a:r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» </a:t>
            </a:r>
            <a:r>
              <a:rPr lang="tr-TR" dirty="0" smtClean="0">
                <a:solidFill>
                  <a:schemeClr val="tx1"/>
                </a:solidFill>
              </a:rPr>
              <a:t>yardım etmek</a:t>
            </a:r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» </a:t>
            </a:r>
            <a:r>
              <a:rPr lang="tr-TR" dirty="0" smtClean="0">
                <a:solidFill>
                  <a:schemeClr val="tx1"/>
                </a:solidFill>
              </a:rPr>
              <a:t>hasta olmak</a:t>
            </a:r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» </a:t>
            </a:r>
            <a:r>
              <a:rPr lang="tr-TR" dirty="0" smtClean="0">
                <a:solidFill>
                  <a:schemeClr val="tx1"/>
                </a:solidFill>
              </a:rPr>
              <a:t>gidedurmak</a:t>
            </a:r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» </a:t>
            </a:r>
            <a:r>
              <a:rPr lang="tr-TR" dirty="0" smtClean="0">
                <a:solidFill>
                  <a:schemeClr val="tx1"/>
                </a:solidFill>
              </a:rPr>
              <a:t>yapabilmek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» </a:t>
            </a:r>
            <a:r>
              <a:rPr lang="tr-TR" dirty="0" smtClean="0">
                <a:solidFill>
                  <a:schemeClr val="tx1"/>
                </a:solidFill>
              </a:rPr>
              <a:t>düşeyazmak</a:t>
            </a:r>
            <a:endParaRPr lang="tr-TR" dirty="0" smtClean="0">
              <a:solidFill>
                <a:schemeClr val="tx1"/>
              </a:solidFill>
            </a:endParaRP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» </a:t>
            </a:r>
            <a:r>
              <a:rPr lang="tr-TR" dirty="0" smtClean="0">
                <a:solidFill>
                  <a:schemeClr val="tx1"/>
                </a:solidFill>
              </a:rPr>
              <a:t>bakakalmak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14" name="13 Resim" descr="bulabilirs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6135547"/>
            <a:ext cx="5004048" cy="7224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54</Words>
  <Application>Microsoft Office PowerPoint</Application>
  <PresentationFormat>Ekran Gösterisi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Ofis Teması</vt:lpstr>
      <vt:lpstr>Slayt 1</vt:lpstr>
      <vt:lpstr>Slayt 2</vt:lpstr>
      <vt:lpstr>Slayt 3</vt:lpstr>
      <vt:lpstr>Slayt 4</vt:lpstr>
      <vt:lpstr>Slayt 5</vt:lpstr>
      <vt:lpstr>Slayt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FG</dc:creator>
  <cp:lastModifiedBy>FG</cp:lastModifiedBy>
  <cp:revision>20</cp:revision>
  <dcterms:created xsi:type="dcterms:W3CDTF">2015-10-05T19:27:41Z</dcterms:created>
  <dcterms:modified xsi:type="dcterms:W3CDTF">2015-12-21T20:46:58Z</dcterms:modified>
</cp:coreProperties>
</file>